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7" r:id="rId15"/>
    <p:sldId id="258" r:id="rId16"/>
    <p:sldId id="276" r:id="rId17"/>
    <p:sldId id="272" r:id="rId18"/>
    <p:sldId id="273" r:id="rId19"/>
    <p:sldId id="274" r:id="rId20"/>
    <p:sldId id="275" r:id="rId21"/>
    <p:sldId id="277" r:id="rId22"/>
    <p:sldId id="280" r:id="rId23"/>
    <p:sldId id="281" r:id="rId24"/>
    <p:sldId id="283" r:id="rId25"/>
    <p:sldId id="282" r:id="rId26"/>
    <p:sldId id="284" r:id="rId27"/>
    <p:sldId id="278" r:id="rId28"/>
    <p:sldId id="296" r:id="rId29"/>
    <p:sldId id="294" r:id="rId30"/>
    <p:sldId id="295" r:id="rId31"/>
    <p:sldId id="297" r:id="rId32"/>
    <p:sldId id="298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9" r:id="rId43"/>
    <p:sldId id="300" r:id="rId44"/>
    <p:sldId id="301" r:id="rId45"/>
    <p:sldId id="264" r:id="rId46"/>
    <p:sldId id="279" r:id="rId47"/>
  </p:sldIdLst>
  <p:sldSz cx="9144000" cy="6858000" type="screen4x3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0EF6-0926-4A48-B30C-74EBCF029572}" type="datetimeFigureOut">
              <a:rPr lang="es-MX" smtClean="0"/>
              <a:pPr/>
              <a:t>10/09/24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50133D-B83C-4E9F-9DB7-71D6E7A30A4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0EF6-0926-4A48-B30C-74EBCF029572}" type="datetimeFigureOut">
              <a:rPr lang="es-MX" smtClean="0"/>
              <a:pPr/>
              <a:t>10/09/24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133D-B83C-4E9F-9DB7-71D6E7A30A4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0EF6-0926-4A48-B30C-74EBCF029572}" type="datetimeFigureOut">
              <a:rPr lang="es-MX" smtClean="0"/>
              <a:pPr/>
              <a:t>10/09/24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133D-B83C-4E9F-9DB7-71D6E7A30A4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0EF6-0926-4A48-B30C-74EBCF029572}" type="datetimeFigureOut">
              <a:rPr lang="es-MX" smtClean="0"/>
              <a:pPr/>
              <a:t>10/09/24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50133D-B83C-4E9F-9DB7-71D6E7A30A4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0EF6-0926-4A48-B30C-74EBCF029572}" type="datetimeFigureOut">
              <a:rPr lang="es-MX" smtClean="0"/>
              <a:pPr/>
              <a:t>10/09/24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133D-B83C-4E9F-9DB7-71D6E7A30A43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0EF6-0926-4A48-B30C-74EBCF029572}" type="datetimeFigureOut">
              <a:rPr lang="es-MX" smtClean="0"/>
              <a:pPr/>
              <a:t>10/09/24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133D-B83C-4E9F-9DB7-71D6E7A30A4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0EF6-0926-4A48-B30C-74EBCF029572}" type="datetimeFigureOut">
              <a:rPr lang="es-MX" smtClean="0"/>
              <a:pPr/>
              <a:t>10/09/24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50133D-B83C-4E9F-9DB7-71D6E7A30A43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0EF6-0926-4A48-B30C-74EBCF029572}" type="datetimeFigureOut">
              <a:rPr lang="es-MX" smtClean="0"/>
              <a:pPr/>
              <a:t>10/09/24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133D-B83C-4E9F-9DB7-71D6E7A30A4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0EF6-0926-4A48-B30C-74EBCF029572}" type="datetimeFigureOut">
              <a:rPr lang="es-MX" smtClean="0"/>
              <a:pPr/>
              <a:t>10/09/24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133D-B83C-4E9F-9DB7-71D6E7A30A4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0EF6-0926-4A48-B30C-74EBCF029572}" type="datetimeFigureOut">
              <a:rPr lang="es-MX" smtClean="0"/>
              <a:pPr/>
              <a:t>10/09/24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133D-B83C-4E9F-9DB7-71D6E7A30A4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0EF6-0926-4A48-B30C-74EBCF029572}" type="datetimeFigureOut">
              <a:rPr lang="es-MX" smtClean="0"/>
              <a:pPr/>
              <a:t>10/09/24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133D-B83C-4E9F-9DB7-71D6E7A30A43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9E0EF6-0926-4A48-B30C-74EBCF029572}" type="datetimeFigureOut">
              <a:rPr lang="es-MX" smtClean="0"/>
              <a:pPr/>
              <a:t>10/09/24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50133D-B83C-4E9F-9DB7-71D6E7A30A43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3643314"/>
            <a:ext cx="8458200" cy="1714512"/>
          </a:xfrm>
        </p:spPr>
        <p:txBody>
          <a:bodyPr>
            <a:normAutofit fontScale="90000"/>
          </a:bodyPr>
          <a:lstStyle/>
          <a:p>
            <a:r>
              <a:rPr lang="es-MX" dirty="0"/>
              <a:t>Social  </a:t>
            </a:r>
            <a:r>
              <a:rPr lang="es-MX" dirty="0" err="1"/>
              <a:t>embeddedness</a:t>
            </a:r>
            <a:r>
              <a:rPr lang="es-MX" dirty="0"/>
              <a:t> of </a:t>
            </a:r>
            <a:r>
              <a:rPr lang="es-MX" dirty="0" err="1"/>
              <a:t>traditional</a:t>
            </a:r>
            <a:r>
              <a:rPr lang="es-MX" dirty="0"/>
              <a:t> </a:t>
            </a:r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systems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sonoran</a:t>
            </a:r>
            <a:r>
              <a:rPr lang="es-MX" dirty="0"/>
              <a:t> </a:t>
            </a:r>
            <a:r>
              <a:rPr lang="es-MX" dirty="0" err="1"/>
              <a:t>desert</a:t>
            </a:r>
            <a:r>
              <a:rPr lang="es-MX" dirty="0"/>
              <a:t>: a social </a:t>
            </a:r>
            <a:r>
              <a:rPr lang="es-MX" dirty="0" err="1"/>
              <a:t>network</a:t>
            </a:r>
            <a:r>
              <a:rPr lang="es-MX" dirty="0"/>
              <a:t> </a:t>
            </a:r>
            <a:r>
              <a:rPr lang="es-MX" dirty="0" err="1"/>
              <a:t>approach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1000" y="5443558"/>
            <a:ext cx="8458200" cy="914400"/>
          </a:xfrm>
        </p:spPr>
        <p:txBody>
          <a:bodyPr/>
          <a:lstStyle/>
          <a:p>
            <a:r>
              <a:rPr lang="es-MX" dirty="0" err="1"/>
              <a:t>By</a:t>
            </a:r>
            <a:r>
              <a:rPr lang="es-MX" dirty="0"/>
              <a:t> Alan Navarro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042A8-2C85-DF3E-DD84-680B3D91D3FE}"/>
              </a:ext>
            </a:extLst>
          </p:cNvPr>
          <p:cNvSpPr txBox="1"/>
          <p:nvPr/>
        </p:nvSpPr>
        <p:spPr>
          <a:xfrm>
            <a:off x="381000" y="6374218"/>
            <a:ext cx="352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December</a:t>
            </a:r>
            <a:r>
              <a:rPr lang="es-ES_tradnl" dirty="0"/>
              <a:t> 2nd, 2011; Tucson, </a:t>
            </a:r>
            <a:r>
              <a:rPr lang="es-ES_tradnl" dirty="0" err="1"/>
              <a:t>Az</a:t>
            </a:r>
            <a:r>
              <a:rPr lang="es-ES_tradnl" dirty="0"/>
              <a:t>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study</a:t>
            </a:r>
            <a:r>
              <a:rPr lang="es-MX" dirty="0"/>
              <a:t>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study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directly</a:t>
            </a:r>
            <a:r>
              <a:rPr lang="es-MX" dirty="0"/>
              <a:t> test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relation</a:t>
            </a:r>
            <a:r>
              <a:rPr lang="es-MX" dirty="0"/>
              <a:t> </a:t>
            </a:r>
            <a:r>
              <a:rPr lang="es-MX" dirty="0" err="1"/>
              <a:t>between</a:t>
            </a:r>
            <a:r>
              <a:rPr lang="es-MX" dirty="0"/>
              <a:t> </a:t>
            </a:r>
            <a:r>
              <a:rPr lang="es-MX" b="1" dirty="0"/>
              <a:t>“social </a:t>
            </a:r>
            <a:r>
              <a:rPr lang="es-MX" b="1" dirty="0" err="1"/>
              <a:t>embeddedness</a:t>
            </a:r>
            <a:r>
              <a:rPr lang="es-MX" b="1" dirty="0"/>
              <a:t>” </a:t>
            </a:r>
            <a:r>
              <a:rPr lang="es-MX" dirty="0"/>
              <a:t>and </a:t>
            </a:r>
            <a:r>
              <a:rPr lang="es-MX" b="1" dirty="0"/>
              <a:t>“</a:t>
            </a:r>
            <a:r>
              <a:rPr lang="es-MX" b="1" dirty="0" err="1"/>
              <a:t>sustainability</a:t>
            </a:r>
            <a:r>
              <a:rPr lang="es-MX" b="1" dirty="0"/>
              <a:t>”</a:t>
            </a:r>
            <a:r>
              <a:rPr lang="es-MX" dirty="0"/>
              <a:t> of TIS, </a:t>
            </a:r>
            <a:r>
              <a:rPr lang="es-MX" dirty="0" err="1"/>
              <a:t>instead</a:t>
            </a:r>
            <a:r>
              <a:rPr lang="es-MX" dirty="0"/>
              <a:t> </a:t>
            </a:r>
            <a:r>
              <a:rPr lang="es-MX" dirty="0" err="1"/>
              <a:t>just</a:t>
            </a:r>
            <a:r>
              <a:rPr lang="es-MX" dirty="0"/>
              <a:t> </a:t>
            </a:r>
            <a:r>
              <a:rPr lang="es-MX" dirty="0" err="1"/>
              <a:t>unveils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presence</a:t>
            </a:r>
            <a:r>
              <a:rPr lang="es-MX" dirty="0"/>
              <a:t> of </a:t>
            </a:r>
            <a:r>
              <a:rPr lang="es-MX" dirty="0" err="1"/>
              <a:t>economic</a:t>
            </a:r>
            <a:r>
              <a:rPr lang="es-MX" dirty="0"/>
              <a:t> </a:t>
            </a:r>
            <a:r>
              <a:rPr lang="es-MX" dirty="0" err="1"/>
              <a:t>exchanges</a:t>
            </a:r>
            <a:r>
              <a:rPr lang="es-MX" dirty="0"/>
              <a:t> </a:t>
            </a:r>
            <a:r>
              <a:rPr lang="es-MX" dirty="0" err="1"/>
              <a:t>embedded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other</a:t>
            </a:r>
            <a:r>
              <a:rPr lang="es-MX" dirty="0"/>
              <a:t> </a:t>
            </a:r>
            <a:r>
              <a:rPr lang="es-MX" dirty="0" err="1"/>
              <a:t>important</a:t>
            </a:r>
            <a:r>
              <a:rPr lang="es-MX" dirty="0"/>
              <a:t> social </a:t>
            </a:r>
            <a:r>
              <a:rPr lang="es-MX" dirty="0" err="1"/>
              <a:t>contexts</a:t>
            </a:r>
            <a:r>
              <a:rPr lang="es-MX" dirty="0"/>
              <a:t>. </a:t>
            </a:r>
            <a:r>
              <a:rPr lang="es-MX" dirty="0" err="1"/>
              <a:t>Theoretically</a:t>
            </a:r>
            <a:r>
              <a:rPr lang="es-MX" dirty="0"/>
              <a:t> </a:t>
            </a:r>
            <a:r>
              <a:rPr lang="es-MX" dirty="0" err="1"/>
              <a:t>argues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mesh</a:t>
            </a:r>
            <a:r>
              <a:rPr lang="es-MX" dirty="0"/>
              <a:t> of social </a:t>
            </a:r>
            <a:r>
              <a:rPr lang="es-MX" dirty="0" err="1"/>
              <a:t>ties</a:t>
            </a:r>
            <a:r>
              <a:rPr lang="es-MX" dirty="0"/>
              <a:t> </a:t>
            </a:r>
            <a:r>
              <a:rPr lang="es-MX" dirty="0" err="1"/>
              <a:t>condition</a:t>
            </a:r>
            <a:r>
              <a:rPr lang="es-MX" dirty="0"/>
              <a:t> </a:t>
            </a:r>
            <a:r>
              <a:rPr lang="es-MX" dirty="0" err="1"/>
              <a:t>economic</a:t>
            </a:r>
            <a:r>
              <a:rPr lang="es-MX" dirty="0"/>
              <a:t> </a:t>
            </a:r>
            <a:r>
              <a:rPr lang="es-MX" dirty="0" err="1"/>
              <a:t>exchanges</a:t>
            </a:r>
            <a:r>
              <a:rPr lang="es-MX" dirty="0"/>
              <a:t> </a:t>
            </a:r>
            <a:r>
              <a:rPr lang="es-MX" dirty="0" err="1"/>
              <a:t>through</a:t>
            </a:r>
            <a:r>
              <a:rPr lang="es-MX" dirty="0"/>
              <a:t> </a:t>
            </a:r>
            <a:r>
              <a:rPr lang="es-MX" dirty="0" err="1"/>
              <a:t>challenging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assumptions</a:t>
            </a:r>
            <a:r>
              <a:rPr lang="es-MX" dirty="0"/>
              <a:t> </a:t>
            </a:r>
            <a:r>
              <a:rPr lang="es-MX" dirty="0" err="1"/>
              <a:t>supporting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apperance</a:t>
            </a:r>
            <a:r>
              <a:rPr lang="es-MX" dirty="0"/>
              <a:t> of social </a:t>
            </a:r>
            <a:r>
              <a:rPr lang="es-MX" dirty="0" err="1"/>
              <a:t>dilemmas</a:t>
            </a:r>
            <a:r>
              <a:rPr lang="es-MX" dirty="0"/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Two</a:t>
            </a:r>
            <a:r>
              <a:rPr lang="es-MX" dirty="0"/>
              <a:t> general </a:t>
            </a:r>
            <a:r>
              <a:rPr lang="es-MX" dirty="0" err="1"/>
              <a:t>questions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irrigators</a:t>
            </a:r>
            <a:r>
              <a:rPr lang="es-MX" dirty="0"/>
              <a:t> </a:t>
            </a:r>
            <a:r>
              <a:rPr lang="es-MX" b="1" dirty="0" err="1"/>
              <a:t>socially</a:t>
            </a:r>
            <a:r>
              <a:rPr lang="es-MX" b="1" dirty="0"/>
              <a:t> </a:t>
            </a:r>
            <a:r>
              <a:rPr lang="es-MX" b="1" dirty="0" err="1"/>
              <a:t>embedded</a:t>
            </a:r>
            <a:r>
              <a:rPr lang="es-MX" dirty="0"/>
              <a:t>?</a:t>
            </a:r>
          </a:p>
          <a:p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TIS case </a:t>
            </a:r>
            <a:r>
              <a:rPr lang="es-MX" b="1" dirty="0" err="1"/>
              <a:t>sustainable</a:t>
            </a:r>
            <a:r>
              <a:rPr lang="es-MX" dirty="0"/>
              <a:t> (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, a </a:t>
            </a:r>
            <a:r>
              <a:rPr lang="es-MX" dirty="0" err="1"/>
              <a:t>successful</a:t>
            </a:r>
            <a:r>
              <a:rPr lang="es-MX" dirty="0"/>
              <a:t> case)?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Methodology</a:t>
            </a:r>
            <a:r>
              <a:rPr lang="es-MX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Case </a:t>
            </a:r>
            <a:r>
              <a:rPr lang="es-MX" dirty="0" err="1"/>
              <a:t>study</a:t>
            </a:r>
            <a:r>
              <a:rPr lang="es-MX" dirty="0"/>
              <a:t> </a:t>
            </a:r>
            <a:r>
              <a:rPr lang="es-MX" dirty="0" err="1"/>
              <a:t>approach</a:t>
            </a:r>
            <a:endParaRPr lang="es-MX" dirty="0"/>
          </a:p>
          <a:p>
            <a:r>
              <a:rPr lang="es-MX" dirty="0" err="1"/>
              <a:t>Mixed</a:t>
            </a:r>
            <a:r>
              <a:rPr lang="es-MX" dirty="0"/>
              <a:t> </a:t>
            </a:r>
            <a:r>
              <a:rPr lang="es-MX" dirty="0" err="1"/>
              <a:t>Methodology</a:t>
            </a:r>
            <a:r>
              <a:rPr lang="es-MX" dirty="0"/>
              <a:t>: </a:t>
            </a:r>
            <a:r>
              <a:rPr lang="es-MX" dirty="0" err="1"/>
              <a:t>Qualitative</a:t>
            </a:r>
            <a:r>
              <a:rPr lang="es-MX" dirty="0"/>
              <a:t> and </a:t>
            </a:r>
            <a:r>
              <a:rPr lang="es-MX" dirty="0" err="1"/>
              <a:t>Quatitative</a:t>
            </a:r>
            <a:endParaRPr lang="es-MX" dirty="0"/>
          </a:p>
          <a:p>
            <a:r>
              <a:rPr lang="es-MX" dirty="0"/>
              <a:t>Rapid Rural </a:t>
            </a:r>
            <a:r>
              <a:rPr lang="es-MX" dirty="0" err="1"/>
              <a:t>Appraisal</a:t>
            </a:r>
            <a:r>
              <a:rPr lang="es-MX" dirty="0"/>
              <a:t> (</a:t>
            </a:r>
            <a:r>
              <a:rPr lang="es-MX" dirty="0" err="1"/>
              <a:t>Qualitative</a:t>
            </a:r>
            <a:r>
              <a:rPr lang="es-MX" dirty="0"/>
              <a:t>)</a:t>
            </a:r>
          </a:p>
          <a:p>
            <a:r>
              <a:rPr lang="es-MX" dirty="0"/>
              <a:t>Social Network </a:t>
            </a:r>
            <a:r>
              <a:rPr lang="es-MX" dirty="0" err="1"/>
              <a:t>Analysis</a:t>
            </a:r>
            <a:r>
              <a:rPr lang="es-MX" dirty="0"/>
              <a:t> (</a:t>
            </a:r>
            <a:r>
              <a:rPr lang="es-MX" dirty="0" err="1"/>
              <a:t>Quantitative</a:t>
            </a:r>
            <a:r>
              <a:rPr lang="es-MX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Case </a:t>
            </a:r>
            <a:r>
              <a:rPr lang="es-MX" dirty="0" err="1"/>
              <a:t>studies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Rancho viejo (“</a:t>
            </a:r>
            <a:r>
              <a:rPr lang="es-MX" dirty="0" err="1"/>
              <a:t>old</a:t>
            </a:r>
            <a:r>
              <a:rPr lang="es-MX" dirty="0"/>
              <a:t> </a:t>
            </a:r>
            <a:r>
              <a:rPr lang="es-MX" dirty="0" err="1"/>
              <a:t>ranch</a:t>
            </a:r>
            <a:r>
              <a:rPr lang="es-MX" dirty="0"/>
              <a:t>”)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/>
              <a:t>General mariano </a:t>
            </a:r>
            <a:r>
              <a:rPr lang="es-MX" dirty="0" err="1"/>
              <a:t>escobedo</a:t>
            </a:r>
            <a:endParaRPr lang="es-MX" dirty="0"/>
          </a:p>
        </p:txBody>
      </p:sp>
      <p:pic>
        <p:nvPicPr>
          <p:cNvPr id="7" name="6 Marcador de contenido" descr="rv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39484" y="1316038"/>
            <a:ext cx="3174020" cy="3941762"/>
          </a:xfrm>
        </p:spPr>
      </p:pic>
      <p:pic>
        <p:nvPicPr>
          <p:cNvPr id="8" name="7 Marcador de contenido" descr="GM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97565" y="1316038"/>
            <a:ext cx="3990694" cy="39417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Case </a:t>
            </a:r>
            <a:r>
              <a:rPr lang="es-MX" dirty="0" err="1"/>
              <a:t>study</a:t>
            </a:r>
            <a:r>
              <a:rPr lang="es-MX" dirty="0"/>
              <a:t> </a:t>
            </a:r>
            <a:r>
              <a:rPr lang="es-MX" dirty="0" err="1"/>
              <a:t>locations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MX" dirty="0" err="1"/>
              <a:t>Two</a:t>
            </a:r>
            <a:r>
              <a:rPr lang="es-MX" dirty="0"/>
              <a:t> case </a:t>
            </a:r>
            <a:r>
              <a:rPr lang="es-MX" dirty="0" err="1"/>
              <a:t>studies</a:t>
            </a:r>
            <a:r>
              <a:rPr lang="es-MX" dirty="0"/>
              <a:t> </a:t>
            </a:r>
            <a:r>
              <a:rPr lang="es-MX" dirty="0" err="1"/>
              <a:t>located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Northwestern</a:t>
            </a:r>
            <a:r>
              <a:rPr lang="es-MX" dirty="0"/>
              <a:t> </a:t>
            </a:r>
            <a:r>
              <a:rPr lang="es-MX" dirty="0" err="1"/>
              <a:t>state</a:t>
            </a:r>
            <a:r>
              <a:rPr lang="es-MX" dirty="0"/>
              <a:t> of Sonora, </a:t>
            </a:r>
            <a:r>
              <a:rPr lang="es-MX" dirty="0" err="1"/>
              <a:t>Mexico</a:t>
            </a:r>
            <a:endParaRPr lang="es-MX" dirty="0"/>
          </a:p>
          <a:p>
            <a:pPr>
              <a:buFont typeface="Wingdings" pitchFamily="2" charset="2"/>
              <a:buChar char="§"/>
            </a:pPr>
            <a:endParaRPr lang="es-MX" dirty="0"/>
          </a:p>
          <a:p>
            <a:pPr>
              <a:buFont typeface="Wingdings" pitchFamily="2" charset="2"/>
              <a:buChar char="§"/>
            </a:pPr>
            <a:r>
              <a:rPr lang="es-MX" dirty="0" err="1"/>
              <a:t>Both</a:t>
            </a:r>
            <a:r>
              <a:rPr lang="es-MX" dirty="0"/>
              <a:t> cases </a:t>
            </a:r>
            <a:r>
              <a:rPr lang="es-MX" dirty="0" err="1"/>
              <a:t>located</a:t>
            </a:r>
            <a:r>
              <a:rPr lang="es-MX" dirty="0"/>
              <a:t> </a:t>
            </a:r>
            <a:r>
              <a:rPr lang="es-MX" dirty="0" err="1"/>
              <a:t>within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Sonoran</a:t>
            </a:r>
            <a:r>
              <a:rPr lang="es-MX" dirty="0"/>
              <a:t> </a:t>
            </a:r>
            <a:r>
              <a:rPr lang="es-MX" dirty="0" err="1"/>
              <a:t>Desert</a:t>
            </a:r>
            <a:endParaRPr lang="es-MX" dirty="0"/>
          </a:p>
          <a:p>
            <a:pPr>
              <a:buFont typeface="Wingdings" pitchFamily="2" charset="2"/>
              <a:buChar char="§"/>
            </a:pPr>
            <a:endParaRPr lang="es-MX" dirty="0"/>
          </a:p>
          <a:p>
            <a:pPr>
              <a:buFont typeface="Wingdings" pitchFamily="2" charset="2"/>
              <a:buChar char="§"/>
            </a:pPr>
            <a:r>
              <a:rPr lang="es-MX" dirty="0"/>
              <a:t>GME </a:t>
            </a:r>
            <a:r>
              <a:rPr lang="es-MX" dirty="0">
                <a:sym typeface="Wingdings" pitchFamily="2" charset="2"/>
              </a:rPr>
              <a:t></a:t>
            </a:r>
            <a:r>
              <a:rPr lang="es-MX" dirty="0" err="1">
                <a:sym typeface="Wingdings" pitchFamily="2" charset="2"/>
              </a:rPr>
              <a:t>Arid</a:t>
            </a:r>
            <a:r>
              <a:rPr lang="es-MX" dirty="0">
                <a:sym typeface="Wingdings" pitchFamily="2" charset="2"/>
              </a:rPr>
              <a:t> </a:t>
            </a:r>
            <a:r>
              <a:rPr lang="es-MX" dirty="0" err="1">
                <a:sym typeface="Wingdings" pitchFamily="2" charset="2"/>
              </a:rPr>
              <a:t>lands</a:t>
            </a:r>
            <a:endParaRPr lang="es-MX" dirty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s-MX" dirty="0">
                <a:sym typeface="Wingdings" pitchFamily="2" charset="2"/>
              </a:rPr>
              <a:t>RV </a:t>
            </a:r>
            <a:r>
              <a:rPr lang="es-MX" dirty="0" err="1">
                <a:sym typeface="Wingdings" pitchFamily="2" charset="2"/>
              </a:rPr>
              <a:t>Semi</a:t>
            </a:r>
            <a:r>
              <a:rPr lang="es-MX" dirty="0">
                <a:sym typeface="Wingdings" pitchFamily="2" charset="2"/>
              </a:rPr>
              <a:t> –</a:t>
            </a:r>
            <a:r>
              <a:rPr lang="es-MX" dirty="0" err="1">
                <a:sym typeface="Wingdings" pitchFamily="2" charset="2"/>
              </a:rPr>
              <a:t>arid</a:t>
            </a:r>
            <a:r>
              <a:rPr lang="es-MX" dirty="0">
                <a:sym typeface="Wingdings" pitchFamily="2" charset="2"/>
              </a:rPr>
              <a:t> </a:t>
            </a:r>
            <a:r>
              <a:rPr lang="es-MX" dirty="0" err="1">
                <a:sym typeface="Wingdings" pitchFamily="2" charset="2"/>
              </a:rPr>
              <a:t>lands</a:t>
            </a:r>
            <a:endParaRPr lang="es-MX" dirty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endParaRPr lang="es-MX" dirty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s-MX" dirty="0">
                <a:sym typeface="Wingdings" pitchFamily="2" charset="2"/>
              </a:rPr>
              <a:t>Case </a:t>
            </a:r>
            <a:r>
              <a:rPr lang="es-MX" dirty="0" err="1">
                <a:sym typeface="Wingdings" pitchFamily="2" charset="2"/>
              </a:rPr>
              <a:t>study</a:t>
            </a:r>
            <a:r>
              <a:rPr lang="es-MX" dirty="0">
                <a:sym typeface="Wingdings" pitchFamily="2" charset="2"/>
              </a:rPr>
              <a:t>  </a:t>
            </a:r>
            <a:r>
              <a:rPr lang="es-MX" dirty="0" err="1">
                <a:sym typeface="Wingdings" pitchFamily="2" charset="2"/>
              </a:rPr>
              <a:t>Traditional</a:t>
            </a:r>
            <a:r>
              <a:rPr lang="es-MX" dirty="0">
                <a:sym typeface="Wingdings" pitchFamily="2" charset="2"/>
              </a:rPr>
              <a:t> </a:t>
            </a:r>
            <a:r>
              <a:rPr lang="es-MX" dirty="0" err="1">
                <a:sym typeface="Wingdings" pitchFamily="2" charset="2"/>
              </a:rPr>
              <a:t>Irrigation</a:t>
            </a:r>
            <a:r>
              <a:rPr lang="es-MX" dirty="0">
                <a:sym typeface="Wingdings" pitchFamily="2" charset="2"/>
              </a:rPr>
              <a:t> </a:t>
            </a:r>
            <a:r>
              <a:rPr lang="es-MX" dirty="0" err="1">
                <a:sym typeface="Wingdings" pitchFamily="2" charset="2"/>
              </a:rPr>
              <a:t>Systems</a:t>
            </a:r>
            <a:r>
              <a:rPr lang="es-MX" dirty="0">
                <a:sym typeface="Wingdings" pitchFamily="2" charset="2"/>
              </a:rPr>
              <a:t> (TIS)</a:t>
            </a:r>
          </a:p>
          <a:p>
            <a:pPr>
              <a:buFont typeface="Wingdings" pitchFamily="2" charset="2"/>
              <a:buChar char="§"/>
            </a:pPr>
            <a:endParaRPr lang="es-MX" dirty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s-MX" dirty="0" err="1">
                <a:sym typeface="Wingdings" pitchFamily="2" charset="2"/>
              </a:rPr>
              <a:t>Selection</a:t>
            </a:r>
            <a:r>
              <a:rPr lang="es-MX" dirty="0">
                <a:sym typeface="Wingdings" pitchFamily="2" charset="2"/>
              </a:rPr>
              <a:t> of </a:t>
            </a:r>
            <a:r>
              <a:rPr lang="es-MX" dirty="0" err="1">
                <a:sym typeface="Wingdings" pitchFamily="2" charset="2"/>
              </a:rPr>
              <a:t>the</a:t>
            </a:r>
            <a:r>
              <a:rPr lang="es-MX" dirty="0">
                <a:sym typeface="Wingdings" pitchFamily="2" charset="2"/>
              </a:rPr>
              <a:t> case </a:t>
            </a:r>
            <a:r>
              <a:rPr lang="es-MX" dirty="0" err="1">
                <a:sym typeface="Wingdings" pitchFamily="2" charset="2"/>
              </a:rPr>
              <a:t>studies</a:t>
            </a:r>
            <a:r>
              <a:rPr lang="es-MX" dirty="0">
                <a:sym typeface="Wingdings" pitchFamily="2" charset="2"/>
              </a:rPr>
              <a:t>: </a:t>
            </a:r>
            <a:r>
              <a:rPr lang="es-MX" dirty="0" err="1">
                <a:sym typeface="Wingdings" pitchFamily="2" charset="2"/>
              </a:rPr>
              <a:t>by</a:t>
            </a:r>
            <a:r>
              <a:rPr lang="es-MX" dirty="0">
                <a:sym typeface="Wingdings" pitchFamily="2" charset="2"/>
              </a:rPr>
              <a:t> </a:t>
            </a:r>
            <a:r>
              <a:rPr lang="es-MX" dirty="0" err="1">
                <a:sym typeface="Wingdings" pitchFamily="2" charset="2"/>
              </a:rPr>
              <a:t>convenience</a:t>
            </a:r>
            <a:endParaRPr lang="es-MX" dirty="0"/>
          </a:p>
          <a:p>
            <a:pPr>
              <a:buFont typeface="Arial" pitchFamily="34" charset="0"/>
              <a:buChar char="•"/>
            </a:pPr>
            <a:endParaRPr lang="es-MX" dirty="0"/>
          </a:p>
        </p:txBody>
      </p:sp>
      <p:pic>
        <p:nvPicPr>
          <p:cNvPr id="5" name="4 Marcador de contenido" descr="general_location.gif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5050" y="1131615"/>
            <a:ext cx="5340350" cy="3756570"/>
          </a:xfrm>
        </p:spPr>
      </p:pic>
      <p:sp>
        <p:nvSpPr>
          <p:cNvPr id="7" name="6 CuadroTexto"/>
          <p:cNvSpPr txBox="1"/>
          <p:nvPr/>
        </p:nvSpPr>
        <p:spPr>
          <a:xfrm>
            <a:off x="4000496" y="571480"/>
            <a:ext cx="45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Social 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embeddedness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of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traditional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irrigation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systems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in </a:t>
            </a:r>
          </a:p>
          <a:p>
            <a:pPr algn="ctr"/>
            <a:r>
              <a:rPr lang="es-MX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Sonoran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</a:t>
            </a:r>
            <a:r>
              <a:rPr lang="es-MX" sz="1400" dirty="0"/>
              <a:t>: 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a social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network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approach</a:t>
            </a:r>
            <a:endParaRPr lang="es-MX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a </a:t>
            </a:r>
            <a:r>
              <a:rPr lang="es-MX" dirty="0" err="1"/>
              <a:t>traditional</a:t>
            </a:r>
            <a:r>
              <a:rPr lang="es-MX" dirty="0"/>
              <a:t> </a:t>
            </a:r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system</a:t>
            </a:r>
            <a:r>
              <a:rPr lang="es-MX" dirty="0"/>
              <a:t> (TIS)?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MX" dirty="0" err="1"/>
              <a:t>There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no formal </a:t>
            </a:r>
            <a:r>
              <a:rPr lang="es-MX" dirty="0" err="1"/>
              <a:t>definition</a:t>
            </a: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dirty="0" err="1"/>
              <a:t>They</a:t>
            </a:r>
            <a:r>
              <a:rPr lang="es-MX" dirty="0"/>
              <a:t> are </a:t>
            </a:r>
            <a:r>
              <a:rPr lang="es-MX" dirty="0" err="1"/>
              <a:t>also</a:t>
            </a:r>
            <a:r>
              <a:rPr lang="es-MX" dirty="0"/>
              <a:t> </a:t>
            </a:r>
            <a:r>
              <a:rPr lang="es-MX" dirty="0" err="1"/>
              <a:t>known</a:t>
            </a:r>
            <a:r>
              <a:rPr lang="es-MX" dirty="0"/>
              <a:t> as: “</a:t>
            </a:r>
            <a:r>
              <a:rPr lang="es-MX" dirty="0" err="1"/>
              <a:t>farmer</a:t>
            </a:r>
            <a:r>
              <a:rPr lang="es-MX" dirty="0"/>
              <a:t> </a:t>
            </a:r>
            <a:r>
              <a:rPr lang="es-MX" dirty="0" err="1"/>
              <a:t>managed</a:t>
            </a:r>
            <a:r>
              <a:rPr lang="es-MX" dirty="0"/>
              <a:t> </a:t>
            </a:r>
            <a:r>
              <a:rPr lang="es-MX" dirty="0" err="1"/>
              <a:t>systems</a:t>
            </a:r>
            <a:r>
              <a:rPr lang="es-MX" dirty="0"/>
              <a:t>” and “</a:t>
            </a:r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self-organized</a:t>
            </a:r>
            <a:r>
              <a:rPr lang="es-MX" dirty="0"/>
              <a:t> </a:t>
            </a:r>
            <a:r>
              <a:rPr lang="es-MX" dirty="0" err="1"/>
              <a:t>systems</a:t>
            </a:r>
            <a:r>
              <a:rPr lang="es-MX" dirty="0"/>
              <a:t>”.</a:t>
            </a:r>
          </a:p>
          <a:p>
            <a:pPr>
              <a:buFont typeface="Arial" pitchFamily="34" charset="0"/>
              <a:buChar char="•"/>
            </a:pPr>
            <a:r>
              <a:rPr lang="es-MX" dirty="0" err="1"/>
              <a:t>Administratively</a:t>
            </a:r>
            <a:r>
              <a:rPr lang="es-MX" dirty="0"/>
              <a:t> , in </a:t>
            </a:r>
            <a:r>
              <a:rPr lang="es-MX" dirty="0" err="1"/>
              <a:t>Mexico</a:t>
            </a:r>
            <a:r>
              <a:rPr lang="es-MX" dirty="0"/>
              <a:t> </a:t>
            </a:r>
            <a:r>
              <a:rPr lang="es-MX" dirty="0" err="1"/>
              <a:t>there</a:t>
            </a:r>
            <a:r>
              <a:rPr lang="es-MX" dirty="0"/>
              <a:t> are </a:t>
            </a:r>
            <a:r>
              <a:rPr lang="es-MX" dirty="0" err="1"/>
              <a:t>two</a:t>
            </a:r>
            <a:r>
              <a:rPr lang="es-MX" dirty="0"/>
              <a:t> </a:t>
            </a:r>
            <a:r>
              <a:rPr lang="es-MX" dirty="0" err="1"/>
              <a:t>forms</a:t>
            </a:r>
            <a:r>
              <a:rPr lang="es-MX" dirty="0"/>
              <a:t> of </a:t>
            </a:r>
            <a:r>
              <a:rPr lang="es-MX" dirty="0" err="1"/>
              <a:t>irrigation</a:t>
            </a:r>
            <a:r>
              <a:rPr lang="es-MX" dirty="0"/>
              <a:t>: </a:t>
            </a:r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units</a:t>
            </a:r>
            <a:r>
              <a:rPr lang="es-MX" dirty="0"/>
              <a:t> and </a:t>
            </a:r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districts</a:t>
            </a:r>
            <a:r>
              <a:rPr lang="es-MX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units</a:t>
            </a:r>
            <a:r>
              <a:rPr lang="es-MX" dirty="0"/>
              <a:t> a </a:t>
            </a:r>
            <a:r>
              <a:rPr lang="es-MX" dirty="0" err="1"/>
              <a:t>broad</a:t>
            </a:r>
            <a:r>
              <a:rPr lang="es-MX" dirty="0"/>
              <a:t> </a:t>
            </a:r>
            <a:r>
              <a:rPr lang="es-MX" dirty="0" err="1"/>
              <a:t>category</a:t>
            </a:r>
            <a:r>
              <a:rPr lang="es-MX" dirty="0"/>
              <a:t> </a:t>
            </a:r>
            <a:r>
              <a:rPr lang="es-MX" dirty="0" err="1"/>
              <a:t>which</a:t>
            </a:r>
            <a:r>
              <a:rPr lang="es-MX" dirty="0"/>
              <a:t> </a:t>
            </a:r>
            <a:r>
              <a:rPr lang="es-MX" dirty="0" err="1"/>
              <a:t>includes</a:t>
            </a:r>
            <a:r>
              <a:rPr lang="es-MX" dirty="0"/>
              <a:t> TIS</a:t>
            </a:r>
          </a:p>
          <a:p>
            <a:pPr>
              <a:buFont typeface="Arial" pitchFamily="34" charset="0"/>
              <a:buChar char="•"/>
            </a:pPr>
            <a:r>
              <a:rPr lang="es-MX" dirty="0" err="1"/>
              <a:t>Official</a:t>
            </a:r>
            <a:r>
              <a:rPr lang="es-MX" dirty="0"/>
              <a:t> </a:t>
            </a:r>
            <a:r>
              <a:rPr lang="es-MX" dirty="0" err="1"/>
              <a:t>counting</a:t>
            </a:r>
            <a:r>
              <a:rPr lang="es-MX" dirty="0"/>
              <a:t> of </a:t>
            </a:r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units</a:t>
            </a:r>
            <a:r>
              <a:rPr lang="es-MX" dirty="0"/>
              <a:t> in Sonora: 925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TIS </a:t>
            </a:r>
            <a:r>
              <a:rPr lang="es-MX" dirty="0" err="1"/>
              <a:t>features</a:t>
            </a:r>
            <a:r>
              <a:rPr lang="es-MX" dirty="0"/>
              <a:t> (</a:t>
            </a:r>
            <a:r>
              <a:rPr lang="es-MX" dirty="0" err="1"/>
              <a:t>defined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author</a:t>
            </a:r>
            <a:r>
              <a:rPr lang="es-MX" dirty="0"/>
              <a:t>):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 marL="342900" indent="-342900">
              <a:buAutoNum type="arabicPeriod"/>
            </a:pPr>
            <a:r>
              <a:rPr lang="es-MX" dirty="0" err="1"/>
              <a:t>Geographically</a:t>
            </a:r>
            <a:r>
              <a:rPr lang="es-MX" dirty="0"/>
              <a:t> </a:t>
            </a:r>
            <a:r>
              <a:rPr lang="es-MX" dirty="0" err="1"/>
              <a:t>clustered</a:t>
            </a: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Small-</a:t>
            </a:r>
            <a:r>
              <a:rPr lang="es-MX" dirty="0" err="1"/>
              <a:t>scale</a:t>
            </a: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A rural </a:t>
            </a:r>
            <a:r>
              <a:rPr lang="es-MX" dirty="0" err="1"/>
              <a:t>village</a:t>
            </a:r>
            <a:endParaRPr lang="es-MX" dirty="0"/>
          </a:p>
          <a:p>
            <a:pPr marL="342900" indent="-342900">
              <a:buAutoNum type="arabicPeriod"/>
            </a:pPr>
            <a:r>
              <a:rPr lang="es-MX" dirty="0" err="1"/>
              <a:t>Agriculture</a:t>
            </a:r>
            <a:r>
              <a:rPr lang="es-MX" dirty="0"/>
              <a:t> as </a:t>
            </a:r>
            <a:r>
              <a:rPr lang="es-MX" dirty="0" err="1"/>
              <a:t>part</a:t>
            </a:r>
            <a:r>
              <a:rPr lang="es-MX" dirty="0"/>
              <a:t> of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livelihood</a:t>
            </a:r>
            <a:r>
              <a:rPr lang="es-MX" dirty="0"/>
              <a:t> </a:t>
            </a:r>
            <a:r>
              <a:rPr lang="es-MX" dirty="0" err="1"/>
              <a:t>strategies</a:t>
            </a:r>
            <a:endParaRPr lang="es-MX" dirty="0"/>
          </a:p>
          <a:p>
            <a:pPr marL="342900" indent="-342900">
              <a:buAutoNum type="arabicPeriod"/>
            </a:pPr>
            <a:r>
              <a:rPr lang="es-MX" dirty="0" err="1"/>
              <a:t>Collective</a:t>
            </a:r>
            <a:r>
              <a:rPr lang="es-MX" dirty="0"/>
              <a:t> use of </a:t>
            </a:r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infrastructure</a:t>
            </a: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Non formal </a:t>
            </a:r>
            <a:r>
              <a:rPr lang="es-MX" dirty="0" err="1"/>
              <a:t>organization</a:t>
            </a:r>
            <a:endParaRPr lang="es-MX" dirty="0"/>
          </a:p>
          <a:p>
            <a:pPr marL="342900" indent="-342900">
              <a:buAutoNum type="arabicPeriod"/>
            </a:pPr>
            <a:r>
              <a:rPr lang="es-MX" dirty="0"/>
              <a:t>Local </a:t>
            </a:r>
            <a:r>
              <a:rPr lang="es-MX" dirty="0" err="1"/>
              <a:t>technologies</a:t>
            </a:r>
            <a:endParaRPr lang="es-MX" dirty="0"/>
          </a:p>
          <a:p>
            <a:pPr marL="342900" indent="-342900">
              <a:buAutoNum type="arabicPeriod"/>
            </a:pPr>
            <a:r>
              <a:rPr lang="es-MX" dirty="0" err="1"/>
              <a:t>Tradition</a:t>
            </a:r>
            <a:r>
              <a:rPr lang="es-MX" dirty="0"/>
              <a:t> </a:t>
            </a:r>
            <a:r>
              <a:rPr lang="es-MX" dirty="0" err="1"/>
              <a:t>path-dependency</a:t>
            </a:r>
            <a:endParaRPr lang="es-MX" dirty="0"/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endParaRPr lang="es-MX" dirty="0"/>
          </a:p>
        </p:txBody>
      </p:sp>
      <p:pic>
        <p:nvPicPr>
          <p:cNvPr id="5" name="4 Marcador de contenido" descr="irrigation districts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86264" y="1147774"/>
            <a:ext cx="4171950" cy="3924300"/>
          </a:xfrm>
        </p:spPr>
      </p:pic>
      <p:sp>
        <p:nvSpPr>
          <p:cNvPr id="6" name="5 CuadroTexto"/>
          <p:cNvSpPr txBox="1"/>
          <p:nvPr/>
        </p:nvSpPr>
        <p:spPr>
          <a:xfrm>
            <a:off x="4000496" y="571480"/>
            <a:ext cx="45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Social 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embeddedness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of </a:t>
            </a:r>
            <a:r>
              <a:rPr lang="es-MX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irrigation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in </a:t>
            </a:r>
          </a:p>
          <a:p>
            <a:pPr algn="ctr"/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Sonoran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desert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: a social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network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approach</a:t>
            </a:r>
            <a:endParaRPr lang="es-MX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social </a:t>
            </a:r>
            <a:r>
              <a:rPr lang="es-MX" dirty="0" err="1"/>
              <a:t>embeddedness</a:t>
            </a:r>
            <a:r>
              <a:rPr lang="es-MX" dirty="0"/>
              <a:t>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A concept </a:t>
            </a:r>
            <a:r>
              <a:rPr lang="es-MX" dirty="0" err="1"/>
              <a:t>from</a:t>
            </a:r>
            <a:r>
              <a:rPr lang="es-MX" dirty="0"/>
              <a:t> new </a:t>
            </a:r>
            <a:r>
              <a:rPr lang="es-MX" dirty="0" err="1"/>
              <a:t>economic</a:t>
            </a:r>
            <a:r>
              <a:rPr lang="es-MX" dirty="0"/>
              <a:t> </a:t>
            </a:r>
            <a:r>
              <a:rPr lang="es-MX" dirty="0" err="1"/>
              <a:t>sociology</a:t>
            </a:r>
            <a:r>
              <a:rPr lang="es-MX" dirty="0"/>
              <a:t>,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confronts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individualistic</a:t>
            </a:r>
            <a:r>
              <a:rPr lang="es-MX" dirty="0"/>
              <a:t> </a:t>
            </a:r>
            <a:r>
              <a:rPr lang="es-MX" dirty="0" err="1"/>
              <a:t>approach</a:t>
            </a:r>
            <a:r>
              <a:rPr lang="es-MX" dirty="0"/>
              <a:t> of </a:t>
            </a:r>
            <a:r>
              <a:rPr lang="es-MX" dirty="0" err="1"/>
              <a:t>neoclassical</a:t>
            </a:r>
            <a:r>
              <a:rPr lang="es-MX" dirty="0"/>
              <a:t> </a:t>
            </a:r>
            <a:r>
              <a:rPr lang="es-MX" dirty="0" err="1"/>
              <a:t>economic</a:t>
            </a:r>
            <a:r>
              <a:rPr lang="es-MX" dirty="0"/>
              <a:t> </a:t>
            </a:r>
            <a:r>
              <a:rPr lang="es-MX" dirty="0" err="1"/>
              <a:t>models</a:t>
            </a:r>
            <a:r>
              <a:rPr lang="es-MX" dirty="0"/>
              <a:t>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dirty="0" err="1"/>
              <a:t>The</a:t>
            </a:r>
            <a:r>
              <a:rPr lang="es-MX" dirty="0"/>
              <a:t> concept </a:t>
            </a:r>
            <a:r>
              <a:rPr lang="es-MX" dirty="0" err="1"/>
              <a:t>was</a:t>
            </a:r>
            <a:r>
              <a:rPr lang="es-MX" dirty="0"/>
              <a:t> </a:t>
            </a:r>
            <a:r>
              <a:rPr lang="es-MX" dirty="0" err="1"/>
              <a:t>first</a:t>
            </a:r>
            <a:r>
              <a:rPr lang="es-MX" dirty="0"/>
              <a:t> </a:t>
            </a:r>
            <a:r>
              <a:rPr lang="es-MX" dirty="0" err="1"/>
              <a:t>mentioned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Karl </a:t>
            </a:r>
            <a:r>
              <a:rPr lang="es-MX" dirty="0" err="1"/>
              <a:t>Polanyi</a:t>
            </a:r>
            <a:r>
              <a:rPr lang="es-MX" dirty="0"/>
              <a:t> in 1944,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was</a:t>
            </a:r>
            <a:r>
              <a:rPr lang="es-MX" dirty="0"/>
              <a:t> </a:t>
            </a:r>
            <a:r>
              <a:rPr lang="es-MX" dirty="0" err="1"/>
              <a:t>popularized</a:t>
            </a:r>
            <a:r>
              <a:rPr lang="es-MX" dirty="0"/>
              <a:t> </a:t>
            </a:r>
            <a:r>
              <a:rPr lang="es-MX" dirty="0" err="1"/>
              <a:t>recently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Mark </a:t>
            </a:r>
            <a:r>
              <a:rPr lang="es-MX" dirty="0" err="1"/>
              <a:t>Granovetter</a:t>
            </a:r>
            <a:r>
              <a:rPr lang="es-MX" dirty="0"/>
              <a:t> (1985).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economic</a:t>
            </a:r>
            <a:r>
              <a:rPr lang="es-MX" dirty="0"/>
              <a:t> </a:t>
            </a:r>
            <a:r>
              <a:rPr lang="es-MX" dirty="0" err="1"/>
              <a:t>behavior</a:t>
            </a:r>
            <a:r>
              <a:rPr lang="es-MX" dirty="0"/>
              <a:t> of </a:t>
            </a:r>
            <a:r>
              <a:rPr lang="es-MX" dirty="0" err="1"/>
              <a:t>individuals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constrained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ongoing</a:t>
            </a:r>
            <a:r>
              <a:rPr lang="es-MX" dirty="0"/>
              <a:t> social </a:t>
            </a:r>
            <a:r>
              <a:rPr lang="es-MX" dirty="0" err="1"/>
              <a:t>relationships</a:t>
            </a:r>
            <a:r>
              <a:rPr lang="es-MX" dirty="0"/>
              <a:t>.</a:t>
            </a:r>
          </a:p>
        </p:txBody>
      </p:sp>
      <p:pic>
        <p:nvPicPr>
          <p:cNvPr id="5" name="4 Marcador de contenido" descr="GME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9225" y="1181264"/>
            <a:ext cx="4137551" cy="4248000"/>
          </a:xfrm>
        </p:spPr>
      </p:pic>
      <p:sp>
        <p:nvSpPr>
          <p:cNvPr id="6" name="5 CuadroTexto"/>
          <p:cNvSpPr txBox="1"/>
          <p:nvPr/>
        </p:nvSpPr>
        <p:spPr>
          <a:xfrm>
            <a:off x="4000496" y="571480"/>
            <a:ext cx="45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 </a:t>
            </a:r>
            <a:r>
              <a:rPr lang="es-MX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embeddedness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of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traditional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irrigation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systems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in </a:t>
            </a:r>
          </a:p>
          <a:p>
            <a:pPr algn="ctr"/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Sonoran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desert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: a social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network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approach</a:t>
            </a:r>
            <a:endParaRPr lang="es-MX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14942" y="5429264"/>
            <a:ext cx="2067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i="1" dirty="0">
                <a:solidFill>
                  <a:schemeClr val="accent6"/>
                </a:solidFill>
              </a:rPr>
              <a:t>Rancho Viejo Case </a:t>
            </a:r>
            <a:r>
              <a:rPr lang="es-MX" sz="1400" i="1" dirty="0" err="1">
                <a:solidFill>
                  <a:schemeClr val="accent6"/>
                </a:solidFill>
              </a:rPr>
              <a:t>Study</a:t>
            </a:r>
            <a:endParaRPr lang="es-MX" sz="1400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Social </a:t>
            </a:r>
            <a:r>
              <a:rPr lang="es-MX" dirty="0" err="1"/>
              <a:t>networks</a:t>
            </a:r>
            <a:r>
              <a:rPr lang="es-MX" dirty="0"/>
              <a:t> </a:t>
            </a:r>
            <a:r>
              <a:rPr lang="es-MX" dirty="0" err="1"/>
              <a:t>approach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A TIS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formed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a </a:t>
            </a:r>
            <a:r>
              <a:rPr lang="es-MX" dirty="0" err="1"/>
              <a:t>finite</a:t>
            </a:r>
            <a:r>
              <a:rPr lang="es-MX" dirty="0"/>
              <a:t> set of </a:t>
            </a:r>
            <a:r>
              <a:rPr lang="es-MX" dirty="0" err="1"/>
              <a:t>individuals</a:t>
            </a:r>
            <a:r>
              <a:rPr lang="es-MX" dirty="0"/>
              <a:t> </a:t>
            </a:r>
            <a:r>
              <a:rPr lang="es-MX" dirty="0" err="1"/>
              <a:t>which</a:t>
            </a:r>
            <a:r>
              <a:rPr lang="es-MX" dirty="0"/>
              <a:t> are </a:t>
            </a:r>
            <a:r>
              <a:rPr lang="es-MX" dirty="0" err="1"/>
              <a:t>represented</a:t>
            </a:r>
            <a:r>
              <a:rPr lang="es-MX" dirty="0"/>
              <a:t> as </a:t>
            </a:r>
            <a:r>
              <a:rPr lang="es-MX" dirty="0" err="1"/>
              <a:t>vertices</a:t>
            </a:r>
            <a:r>
              <a:rPr lang="es-MX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MX" dirty="0" err="1"/>
              <a:t>Collective</a:t>
            </a:r>
            <a:r>
              <a:rPr lang="es-MX" dirty="0"/>
              <a:t> </a:t>
            </a:r>
            <a:r>
              <a:rPr lang="es-MX" dirty="0" err="1"/>
              <a:t>action</a:t>
            </a:r>
            <a:r>
              <a:rPr lang="es-MX" dirty="0"/>
              <a:t> (</a:t>
            </a:r>
            <a:r>
              <a:rPr lang="es-MX" dirty="0" err="1"/>
              <a:t>partnership</a:t>
            </a:r>
            <a:r>
              <a:rPr lang="es-MX" dirty="0"/>
              <a:t>, </a:t>
            </a:r>
            <a:r>
              <a:rPr lang="es-MX" dirty="0" err="1"/>
              <a:t>cooperation</a:t>
            </a:r>
            <a:r>
              <a:rPr lang="es-MX" dirty="0"/>
              <a:t>, </a:t>
            </a:r>
            <a:r>
              <a:rPr lang="es-MX" dirty="0" err="1"/>
              <a:t>etc</a:t>
            </a:r>
            <a:r>
              <a:rPr lang="es-MX" dirty="0"/>
              <a:t>) </a:t>
            </a:r>
            <a:r>
              <a:rPr lang="es-MX" dirty="0" err="1"/>
              <a:t>is</a:t>
            </a:r>
            <a:r>
              <a:rPr lang="es-MX" dirty="0"/>
              <a:t> a </a:t>
            </a:r>
            <a:r>
              <a:rPr lang="es-MX" dirty="0" err="1"/>
              <a:t>relational</a:t>
            </a:r>
            <a:r>
              <a:rPr lang="es-MX" dirty="0"/>
              <a:t> variable, </a:t>
            </a:r>
            <a:r>
              <a:rPr lang="es-MX" dirty="0" err="1"/>
              <a:t>which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represented</a:t>
            </a:r>
            <a:r>
              <a:rPr lang="es-MX" dirty="0"/>
              <a:t> as </a:t>
            </a:r>
            <a:r>
              <a:rPr lang="es-MX" dirty="0" err="1"/>
              <a:t>egdes</a:t>
            </a:r>
            <a:r>
              <a:rPr lang="es-MX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A social </a:t>
            </a:r>
            <a:r>
              <a:rPr lang="es-MX" dirty="0" err="1"/>
              <a:t>network</a:t>
            </a:r>
            <a:r>
              <a:rPr lang="es-MX" dirty="0"/>
              <a:t> (</a:t>
            </a:r>
            <a:r>
              <a:rPr lang="es-MX" dirty="0" err="1"/>
              <a:t>or</a:t>
            </a:r>
            <a:r>
              <a:rPr lang="es-MX" dirty="0"/>
              <a:t> a </a:t>
            </a:r>
            <a:r>
              <a:rPr lang="es-MX" dirty="0" err="1"/>
              <a:t>graph</a:t>
            </a:r>
            <a:r>
              <a:rPr lang="es-MX" dirty="0"/>
              <a:t>)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formed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a set of </a:t>
            </a:r>
            <a:r>
              <a:rPr lang="es-MX" dirty="0" err="1"/>
              <a:t>vertices</a:t>
            </a:r>
            <a:r>
              <a:rPr lang="es-MX" dirty="0"/>
              <a:t> and </a:t>
            </a:r>
            <a:r>
              <a:rPr lang="es-MX" dirty="0" err="1"/>
              <a:t>the</a:t>
            </a:r>
            <a:r>
              <a:rPr lang="es-MX" dirty="0"/>
              <a:t> set of </a:t>
            </a:r>
            <a:r>
              <a:rPr lang="es-MX" dirty="0" err="1"/>
              <a:t>edges</a:t>
            </a:r>
            <a:r>
              <a:rPr lang="es-MX" dirty="0"/>
              <a:t> </a:t>
            </a:r>
            <a:r>
              <a:rPr lang="es-MX" dirty="0" err="1"/>
              <a:t>connecting</a:t>
            </a:r>
            <a:r>
              <a:rPr lang="es-MX" dirty="0"/>
              <a:t> </a:t>
            </a:r>
            <a:r>
              <a:rPr lang="es-MX" dirty="0" err="1"/>
              <a:t>them</a:t>
            </a:r>
            <a:r>
              <a:rPr lang="es-MX" dirty="0"/>
              <a:t>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r>
              <a:rPr lang="es-MX" b="1" dirty="0"/>
              <a:t>NETWORK MAPPING STRATEGIES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A </a:t>
            </a:r>
            <a:r>
              <a:rPr lang="es-MX" dirty="0" err="1"/>
              <a:t>list</a:t>
            </a:r>
            <a:r>
              <a:rPr lang="es-MX" dirty="0"/>
              <a:t> of </a:t>
            </a:r>
            <a:r>
              <a:rPr lang="es-MX" dirty="0" err="1"/>
              <a:t>membership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TIS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Interview </a:t>
            </a:r>
            <a:r>
              <a:rPr lang="es-MX" dirty="0" err="1"/>
              <a:t>all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irrigators</a:t>
            </a:r>
            <a:r>
              <a:rPr lang="es-MX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MX" dirty="0" err="1"/>
              <a:t>Face-to-face</a:t>
            </a:r>
            <a:r>
              <a:rPr lang="es-MX" dirty="0"/>
              <a:t> interviews.</a:t>
            </a:r>
          </a:p>
          <a:p>
            <a:pPr>
              <a:buFont typeface="Arial" pitchFamily="34" charset="0"/>
              <a:buChar char="•"/>
            </a:pPr>
            <a:r>
              <a:rPr lang="es-MX" dirty="0" err="1"/>
              <a:t>Name</a:t>
            </a:r>
            <a:r>
              <a:rPr lang="es-MX" dirty="0"/>
              <a:t> </a:t>
            </a:r>
            <a:r>
              <a:rPr lang="es-MX" dirty="0" err="1"/>
              <a:t>generator</a:t>
            </a:r>
            <a:r>
              <a:rPr lang="es-MX" dirty="0"/>
              <a:t> and </a:t>
            </a:r>
            <a:r>
              <a:rPr lang="es-MX" dirty="0" err="1"/>
              <a:t>Name</a:t>
            </a:r>
            <a:r>
              <a:rPr lang="es-MX" dirty="0"/>
              <a:t> </a:t>
            </a:r>
            <a:r>
              <a:rPr lang="es-MX" dirty="0" err="1"/>
              <a:t>interpreter</a:t>
            </a:r>
            <a:r>
              <a:rPr lang="es-MX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hand</a:t>
            </a:r>
            <a:r>
              <a:rPr lang="es-MX" dirty="0"/>
              <a:t> </a:t>
            </a:r>
            <a:r>
              <a:rPr lang="es-MX" dirty="0" err="1"/>
              <a:t>relational</a:t>
            </a:r>
            <a:r>
              <a:rPr lang="es-MX" dirty="0"/>
              <a:t> data.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</p:txBody>
      </p:sp>
      <p:pic>
        <p:nvPicPr>
          <p:cNvPr id="5" name="4 Marcador de posición de imagen" descr="cohesive_a_net.gif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9097" y="1226444"/>
            <a:ext cx="5032256" cy="3774192"/>
          </a:xfrm>
        </p:spPr>
      </p:pic>
      <p:sp>
        <p:nvSpPr>
          <p:cNvPr id="7" name="6 CuadroTexto"/>
          <p:cNvSpPr txBox="1"/>
          <p:nvPr/>
        </p:nvSpPr>
        <p:spPr>
          <a:xfrm>
            <a:off x="4000496" y="571480"/>
            <a:ext cx="45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Social 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embeddedness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of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traditional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irrigation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systems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in </a:t>
            </a:r>
          </a:p>
          <a:p>
            <a:pPr algn="ctr"/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Sonoran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desert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: a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</a:t>
            </a:r>
            <a:r>
              <a:rPr lang="es-MX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Social </a:t>
            </a:r>
            <a:r>
              <a:rPr lang="es-MX" dirty="0" err="1"/>
              <a:t>networks</a:t>
            </a:r>
            <a:r>
              <a:rPr lang="es-MX" dirty="0"/>
              <a:t> </a:t>
            </a:r>
            <a:r>
              <a:rPr lang="es-MX" dirty="0" err="1"/>
              <a:t>approach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A TIS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formed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a </a:t>
            </a:r>
            <a:r>
              <a:rPr lang="es-MX" dirty="0" err="1"/>
              <a:t>finite</a:t>
            </a:r>
            <a:r>
              <a:rPr lang="es-MX" dirty="0"/>
              <a:t> set of </a:t>
            </a:r>
            <a:r>
              <a:rPr lang="es-MX" dirty="0" err="1"/>
              <a:t>individuals</a:t>
            </a:r>
            <a:r>
              <a:rPr lang="es-MX" dirty="0"/>
              <a:t> </a:t>
            </a:r>
            <a:r>
              <a:rPr lang="es-MX" dirty="0" err="1"/>
              <a:t>which</a:t>
            </a:r>
            <a:r>
              <a:rPr lang="es-MX" dirty="0"/>
              <a:t> are </a:t>
            </a:r>
            <a:r>
              <a:rPr lang="es-MX" dirty="0" err="1"/>
              <a:t>represented</a:t>
            </a:r>
            <a:r>
              <a:rPr lang="es-MX" dirty="0"/>
              <a:t> as </a:t>
            </a:r>
            <a:r>
              <a:rPr lang="es-MX" dirty="0" err="1"/>
              <a:t>vertices</a:t>
            </a:r>
            <a:r>
              <a:rPr lang="es-MX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MX" dirty="0" err="1"/>
              <a:t>Collective</a:t>
            </a:r>
            <a:r>
              <a:rPr lang="es-MX" dirty="0"/>
              <a:t> </a:t>
            </a:r>
            <a:r>
              <a:rPr lang="es-MX" dirty="0" err="1"/>
              <a:t>action</a:t>
            </a:r>
            <a:r>
              <a:rPr lang="es-MX" dirty="0"/>
              <a:t> (</a:t>
            </a:r>
            <a:r>
              <a:rPr lang="es-MX" dirty="0" err="1"/>
              <a:t>partnership</a:t>
            </a:r>
            <a:r>
              <a:rPr lang="es-MX" dirty="0"/>
              <a:t>, </a:t>
            </a:r>
            <a:r>
              <a:rPr lang="es-MX" dirty="0" err="1"/>
              <a:t>cooperation</a:t>
            </a:r>
            <a:r>
              <a:rPr lang="es-MX" dirty="0"/>
              <a:t>, </a:t>
            </a:r>
            <a:r>
              <a:rPr lang="es-MX" dirty="0" err="1"/>
              <a:t>etc</a:t>
            </a:r>
            <a:r>
              <a:rPr lang="es-MX" dirty="0"/>
              <a:t>) </a:t>
            </a:r>
            <a:r>
              <a:rPr lang="es-MX" dirty="0" err="1"/>
              <a:t>is</a:t>
            </a:r>
            <a:r>
              <a:rPr lang="es-MX" dirty="0"/>
              <a:t> a </a:t>
            </a:r>
            <a:r>
              <a:rPr lang="es-MX" dirty="0" err="1"/>
              <a:t>relational</a:t>
            </a:r>
            <a:r>
              <a:rPr lang="es-MX" dirty="0"/>
              <a:t> variable, </a:t>
            </a:r>
            <a:r>
              <a:rPr lang="es-MX" dirty="0" err="1"/>
              <a:t>which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represented</a:t>
            </a:r>
            <a:r>
              <a:rPr lang="es-MX" dirty="0"/>
              <a:t> as </a:t>
            </a:r>
            <a:r>
              <a:rPr lang="es-MX" dirty="0" err="1"/>
              <a:t>egdes</a:t>
            </a:r>
            <a:r>
              <a:rPr lang="es-MX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A social </a:t>
            </a:r>
            <a:r>
              <a:rPr lang="es-MX" dirty="0" err="1"/>
              <a:t>network</a:t>
            </a:r>
            <a:r>
              <a:rPr lang="es-MX" dirty="0"/>
              <a:t> (</a:t>
            </a:r>
            <a:r>
              <a:rPr lang="es-MX" dirty="0" err="1"/>
              <a:t>or</a:t>
            </a:r>
            <a:r>
              <a:rPr lang="es-MX" dirty="0"/>
              <a:t> a </a:t>
            </a:r>
            <a:r>
              <a:rPr lang="es-MX" dirty="0" err="1"/>
              <a:t>graph</a:t>
            </a:r>
            <a:r>
              <a:rPr lang="es-MX" dirty="0"/>
              <a:t>)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formed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a set of </a:t>
            </a:r>
            <a:r>
              <a:rPr lang="es-MX" dirty="0" err="1"/>
              <a:t>vertices</a:t>
            </a:r>
            <a:r>
              <a:rPr lang="es-MX" dirty="0"/>
              <a:t> and </a:t>
            </a:r>
            <a:r>
              <a:rPr lang="es-MX" dirty="0" err="1"/>
              <a:t>the</a:t>
            </a:r>
            <a:r>
              <a:rPr lang="es-MX" dirty="0"/>
              <a:t> set of </a:t>
            </a:r>
            <a:r>
              <a:rPr lang="es-MX" dirty="0" err="1"/>
              <a:t>edges</a:t>
            </a:r>
            <a:r>
              <a:rPr lang="es-MX" dirty="0"/>
              <a:t> </a:t>
            </a:r>
            <a:r>
              <a:rPr lang="es-MX" dirty="0" err="1"/>
              <a:t>connecting</a:t>
            </a:r>
            <a:r>
              <a:rPr lang="es-MX" dirty="0"/>
              <a:t> </a:t>
            </a:r>
            <a:r>
              <a:rPr lang="es-MX" dirty="0" err="1"/>
              <a:t>them</a:t>
            </a:r>
            <a:r>
              <a:rPr lang="es-MX" dirty="0"/>
              <a:t>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b="1" dirty="0" err="1"/>
              <a:t>Put</a:t>
            </a:r>
            <a:r>
              <a:rPr lang="es-MX" b="1" dirty="0"/>
              <a:t> </a:t>
            </a:r>
            <a:r>
              <a:rPr lang="es-MX" b="1" dirty="0" err="1"/>
              <a:t>all</a:t>
            </a:r>
            <a:r>
              <a:rPr lang="es-MX" b="1" dirty="0"/>
              <a:t> </a:t>
            </a:r>
            <a:r>
              <a:rPr lang="es-MX" b="1" dirty="0" err="1"/>
              <a:t>them</a:t>
            </a:r>
            <a:r>
              <a:rPr lang="es-MX" b="1" dirty="0"/>
              <a:t> </a:t>
            </a:r>
            <a:r>
              <a:rPr lang="es-MX" b="1" dirty="0" err="1"/>
              <a:t>together</a:t>
            </a:r>
            <a:r>
              <a:rPr lang="es-MX" b="1" dirty="0"/>
              <a:t> </a:t>
            </a:r>
            <a:r>
              <a:rPr lang="es-MX" b="1" dirty="0" err="1"/>
              <a:t>to</a:t>
            </a:r>
            <a:r>
              <a:rPr lang="es-MX" b="1" dirty="0"/>
              <a:t> </a:t>
            </a:r>
            <a:r>
              <a:rPr lang="es-MX" b="1" dirty="0" err="1"/>
              <a:t>form</a:t>
            </a:r>
            <a:r>
              <a:rPr lang="es-MX" b="1" dirty="0"/>
              <a:t> a </a:t>
            </a:r>
            <a:r>
              <a:rPr lang="es-MX" b="1" dirty="0" err="1"/>
              <a:t>collective</a:t>
            </a:r>
            <a:r>
              <a:rPr lang="es-MX" b="1" dirty="0"/>
              <a:t> </a:t>
            </a:r>
            <a:r>
              <a:rPr lang="es-MX" b="1" dirty="0" err="1"/>
              <a:t>graph</a:t>
            </a:r>
            <a:r>
              <a:rPr lang="es-MX" b="1" dirty="0"/>
              <a:t>.</a:t>
            </a:r>
          </a:p>
        </p:txBody>
      </p:sp>
      <p:pic>
        <p:nvPicPr>
          <p:cNvPr id="5" name="4 Marcador de posición de imagen" descr="cohesive_a_net.gif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7193" y="1226444"/>
            <a:ext cx="3676063" cy="3774192"/>
          </a:xfrm>
        </p:spPr>
      </p:pic>
      <p:sp>
        <p:nvSpPr>
          <p:cNvPr id="7" name="6 CuadroTexto"/>
          <p:cNvSpPr txBox="1"/>
          <p:nvPr/>
        </p:nvSpPr>
        <p:spPr>
          <a:xfrm>
            <a:off x="4000496" y="571480"/>
            <a:ext cx="45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Social 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embeddedness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of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traditional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irrigation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systems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in </a:t>
            </a:r>
          </a:p>
          <a:p>
            <a:pPr algn="ctr"/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Sonoran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bg1">
                    <a:lumMod val="75000"/>
                  </a:schemeClr>
                </a:solidFill>
              </a:rPr>
              <a:t>desert</a:t>
            </a:r>
            <a:r>
              <a:rPr lang="es-MX" sz="1400" dirty="0">
                <a:solidFill>
                  <a:schemeClr val="bg1">
                    <a:lumMod val="75000"/>
                  </a:schemeClr>
                </a:solidFill>
              </a:rPr>
              <a:t>: a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</a:t>
            </a:r>
            <a:r>
              <a:rPr lang="es-MX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Strategy</a:t>
            </a:r>
            <a:r>
              <a:rPr lang="es-MX" dirty="0"/>
              <a:t> 1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err="1"/>
              <a:t>Strategy</a:t>
            </a:r>
            <a:r>
              <a:rPr lang="es-MX" dirty="0"/>
              <a:t> 2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MX" dirty="0" err="1"/>
              <a:t>Descriptive</a:t>
            </a:r>
            <a:r>
              <a:rPr lang="es-MX" dirty="0"/>
              <a:t>.</a:t>
            </a:r>
          </a:p>
          <a:p>
            <a:r>
              <a:rPr lang="es-MX" dirty="0" err="1"/>
              <a:t>Analyze</a:t>
            </a:r>
            <a:r>
              <a:rPr lang="es-MX" dirty="0"/>
              <a:t> a </a:t>
            </a:r>
            <a:r>
              <a:rPr lang="es-MX" dirty="0" err="1"/>
              <a:t>list</a:t>
            </a:r>
            <a:r>
              <a:rPr lang="es-MX" dirty="0"/>
              <a:t> of </a:t>
            </a:r>
            <a:r>
              <a:rPr lang="es-MX" dirty="0" err="1"/>
              <a:t>membership</a:t>
            </a:r>
            <a:r>
              <a:rPr lang="es-MX" dirty="0"/>
              <a:t>.</a:t>
            </a:r>
          </a:p>
          <a:p>
            <a:r>
              <a:rPr lang="es-MX" dirty="0"/>
              <a:t>Explores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construction</a:t>
            </a:r>
            <a:r>
              <a:rPr lang="es-MX" dirty="0"/>
              <a:t> of a </a:t>
            </a:r>
            <a:r>
              <a:rPr lang="es-MX" dirty="0" err="1"/>
              <a:t>network</a:t>
            </a:r>
            <a:r>
              <a:rPr lang="es-MX" dirty="0"/>
              <a:t> of </a:t>
            </a:r>
            <a:r>
              <a:rPr lang="es-MX" dirty="0" err="1"/>
              <a:t>kinship</a:t>
            </a:r>
            <a:r>
              <a:rPr lang="es-MX" dirty="0"/>
              <a:t> </a:t>
            </a:r>
            <a:r>
              <a:rPr lang="es-MX" dirty="0" err="1"/>
              <a:t>ties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a “match </a:t>
            </a:r>
            <a:r>
              <a:rPr lang="es-MX" dirty="0" err="1"/>
              <a:t>algorithm</a:t>
            </a:r>
            <a:r>
              <a:rPr lang="es-MX" dirty="0"/>
              <a:t>” </a:t>
            </a:r>
            <a:r>
              <a:rPr lang="es-MX" dirty="0" err="1"/>
              <a:t>which</a:t>
            </a:r>
            <a:r>
              <a:rPr lang="es-MX" dirty="0"/>
              <a:t> compares </a:t>
            </a:r>
            <a:r>
              <a:rPr lang="es-MX" dirty="0" err="1"/>
              <a:t>irrigators´s</a:t>
            </a:r>
            <a:r>
              <a:rPr lang="es-MX" dirty="0"/>
              <a:t> </a:t>
            </a:r>
            <a:r>
              <a:rPr lang="es-MX" dirty="0" err="1"/>
              <a:t>pairs</a:t>
            </a:r>
            <a:r>
              <a:rPr lang="es-MX" dirty="0"/>
              <a:t> of </a:t>
            </a:r>
            <a:r>
              <a:rPr lang="es-MX" dirty="0" err="1"/>
              <a:t>surnames</a:t>
            </a:r>
            <a:r>
              <a:rPr lang="es-MX" dirty="0"/>
              <a:t>.</a:t>
            </a:r>
          </a:p>
          <a:p>
            <a:r>
              <a:rPr lang="es-MX" dirty="0" err="1"/>
              <a:t>Represents</a:t>
            </a:r>
            <a:r>
              <a:rPr lang="es-MX" dirty="0"/>
              <a:t> </a:t>
            </a:r>
            <a:r>
              <a:rPr lang="es-MX" dirty="0" err="1"/>
              <a:t>family</a:t>
            </a:r>
            <a:r>
              <a:rPr lang="es-MX" dirty="0"/>
              <a:t> </a:t>
            </a:r>
            <a:r>
              <a:rPr lang="es-MX" dirty="0" err="1"/>
              <a:t>ties</a:t>
            </a:r>
            <a:r>
              <a:rPr lang="es-MX" dirty="0"/>
              <a:t> </a:t>
            </a:r>
            <a:r>
              <a:rPr lang="es-MX" dirty="0" err="1"/>
              <a:t>within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rural </a:t>
            </a:r>
            <a:r>
              <a:rPr lang="es-MX" dirty="0" err="1"/>
              <a:t>village</a:t>
            </a:r>
            <a:r>
              <a:rPr lang="es-MX" dirty="0"/>
              <a:t>.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s-MX" dirty="0" err="1"/>
              <a:t>Inferential</a:t>
            </a:r>
            <a:r>
              <a:rPr lang="es-MX" dirty="0"/>
              <a:t>.</a:t>
            </a:r>
          </a:p>
          <a:p>
            <a:r>
              <a:rPr lang="es-MX" dirty="0" err="1"/>
              <a:t>Everytime</a:t>
            </a:r>
            <a:r>
              <a:rPr lang="es-MX" dirty="0"/>
              <a:t> </a:t>
            </a:r>
            <a:r>
              <a:rPr lang="es-MX" dirty="0" err="1"/>
              <a:t>someone</a:t>
            </a:r>
            <a:r>
              <a:rPr lang="es-MX" dirty="0"/>
              <a:t> </a:t>
            </a:r>
            <a:r>
              <a:rPr lang="es-MX" dirty="0" err="1"/>
              <a:t>maps</a:t>
            </a:r>
            <a:r>
              <a:rPr lang="es-MX" dirty="0"/>
              <a:t> a </a:t>
            </a:r>
            <a:r>
              <a:rPr lang="es-MX" dirty="0" err="1"/>
              <a:t>network</a:t>
            </a:r>
            <a:r>
              <a:rPr lang="es-MX" dirty="0"/>
              <a:t>, </a:t>
            </a:r>
            <a:r>
              <a:rPr lang="es-MX" dirty="0" err="1"/>
              <a:t>guess</a:t>
            </a:r>
            <a:r>
              <a:rPr lang="es-MX" dirty="0"/>
              <a:t> </a:t>
            </a:r>
            <a:r>
              <a:rPr lang="es-MX" dirty="0" err="1"/>
              <a:t>what</a:t>
            </a:r>
            <a:r>
              <a:rPr lang="es-MX" dirty="0"/>
              <a:t>? S/he </a:t>
            </a:r>
            <a:r>
              <a:rPr lang="es-MX" dirty="0" err="1"/>
              <a:t>will</a:t>
            </a:r>
            <a:r>
              <a:rPr lang="es-MX" dirty="0"/>
              <a:t> come up </a:t>
            </a:r>
            <a:r>
              <a:rPr lang="es-MX" dirty="0" err="1"/>
              <a:t>with</a:t>
            </a:r>
            <a:r>
              <a:rPr lang="es-MX" dirty="0"/>
              <a:t> a social </a:t>
            </a:r>
            <a:r>
              <a:rPr lang="es-MX" dirty="0" err="1"/>
              <a:t>network</a:t>
            </a:r>
            <a:r>
              <a:rPr lang="es-MX" dirty="0"/>
              <a:t>. </a:t>
            </a:r>
            <a:r>
              <a:rPr lang="es-MX" dirty="0" err="1"/>
              <a:t>Somehow</a:t>
            </a:r>
            <a:r>
              <a:rPr lang="es-MX" dirty="0"/>
              <a:t> </a:t>
            </a:r>
            <a:r>
              <a:rPr lang="es-MX" dirty="0" err="1"/>
              <a:t>interviewees</a:t>
            </a:r>
            <a:r>
              <a:rPr lang="es-MX" dirty="0"/>
              <a:t> are </a:t>
            </a:r>
            <a:r>
              <a:rPr lang="es-MX" dirty="0" err="1"/>
              <a:t>pushed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nominate</a:t>
            </a:r>
            <a:r>
              <a:rPr lang="es-MX" dirty="0"/>
              <a:t> </a:t>
            </a:r>
            <a:r>
              <a:rPr lang="es-MX" dirty="0" err="1"/>
              <a:t>persons</a:t>
            </a:r>
            <a:r>
              <a:rPr lang="es-MX" dirty="0"/>
              <a:t>, </a:t>
            </a:r>
            <a:r>
              <a:rPr lang="es-MX" dirty="0" err="1"/>
              <a:t>considering</a:t>
            </a:r>
            <a:r>
              <a:rPr lang="es-MX" dirty="0"/>
              <a:t> a </a:t>
            </a:r>
            <a:r>
              <a:rPr lang="es-MX" dirty="0" err="1"/>
              <a:t>bounded</a:t>
            </a:r>
            <a:r>
              <a:rPr lang="es-MX" dirty="0"/>
              <a:t> </a:t>
            </a:r>
            <a:r>
              <a:rPr lang="es-MX" dirty="0" err="1"/>
              <a:t>population</a:t>
            </a:r>
            <a:r>
              <a:rPr lang="es-MX" dirty="0"/>
              <a:t>,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likely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</a:t>
            </a:r>
            <a:r>
              <a:rPr lang="es-MX" dirty="0" err="1"/>
              <a:t>socially</a:t>
            </a:r>
            <a:r>
              <a:rPr lang="es-MX" dirty="0"/>
              <a:t> </a:t>
            </a:r>
            <a:r>
              <a:rPr lang="es-MX" dirty="0" err="1"/>
              <a:t>embedded</a:t>
            </a:r>
            <a:r>
              <a:rPr lang="es-MX" dirty="0"/>
              <a:t> </a:t>
            </a:r>
            <a:r>
              <a:rPr lang="es-MX" dirty="0" err="1"/>
              <a:t>farmers</a:t>
            </a:r>
            <a:r>
              <a:rPr lang="es-MX" dirty="0"/>
              <a:t> </a:t>
            </a:r>
            <a:r>
              <a:rPr lang="es-MX" dirty="0" err="1"/>
              <a:t>just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chance.</a:t>
            </a:r>
          </a:p>
        </p:txBody>
      </p:sp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>
            <a:normAutofit/>
          </a:bodyPr>
          <a:lstStyle/>
          <a:p>
            <a:r>
              <a:rPr lang="es-MX" sz="2000" dirty="0"/>
              <a:t>Social </a:t>
            </a:r>
            <a:r>
              <a:rPr lang="es-MX" sz="2000" dirty="0" err="1"/>
              <a:t>networks</a:t>
            </a:r>
            <a:r>
              <a:rPr lang="es-MX" sz="2000" dirty="0"/>
              <a:t> </a:t>
            </a:r>
            <a:r>
              <a:rPr lang="es-MX" sz="2000" dirty="0" err="1"/>
              <a:t>approach</a:t>
            </a:r>
            <a:endParaRPr lang="es-MX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Introduction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b="1" dirty="0" err="1"/>
              <a:t>Irrigation</a:t>
            </a:r>
            <a:r>
              <a:rPr lang="es-MX" b="1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very</a:t>
            </a:r>
            <a:r>
              <a:rPr lang="es-MX" dirty="0"/>
              <a:t> </a:t>
            </a:r>
            <a:r>
              <a:rPr lang="es-MX" dirty="0" err="1"/>
              <a:t>important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b="1" dirty="0" err="1"/>
              <a:t>arid</a:t>
            </a:r>
            <a:r>
              <a:rPr lang="es-MX" dirty="0"/>
              <a:t> and </a:t>
            </a:r>
            <a:r>
              <a:rPr lang="es-MX" b="1" dirty="0" err="1"/>
              <a:t>semiarid</a:t>
            </a:r>
            <a:r>
              <a:rPr lang="es-MX" b="1" dirty="0"/>
              <a:t> </a:t>
            </a:r>
            <a:r>
              <a:rPr lang="es-MX" b="1" dirty="0" err="1"/>
              <a:t>lands</a:t>
            </a:r>
            <a:r>
              <a:rPr lang="es-MX" dirty="0"/>
              <a:t>. </a:t>
            </a:r>
            <a:endParaRPr lang="es-MX" b="1" dirty="0"/>
          </a:p>
          <a:p>
            <a:r>
              <a:rPr lang="es-MX" dirty="0"/>
              <a:t> </a:t>
            </a:r>
            <a:r>
              <a:rPr lang="es-MX" b="1" dirty="0" err="1"/>
              <a:t>Irrigation</a:t>
            </a:r>
            <a:r>
              <a:rPr lang="es-MX" dirty="0"/>
              <a:t> in </a:t>
            </a:r>
            <a:r>
              <a:rPr lang="es-MX" dirty="0" err="1"/>
              <a:t>most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cases </a:t>
            </a:r>
            <a:r>
              <a:rPr lang="es-MX" dirty="0" err="1"/>
              <a:t>require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mobilization</a:t>
            </a:r>
            <a:r>
              <a:rPr lang="es-MX" dirty="0"/>
              <a:t> of </a:t>
            </a:r>
            <a:r>
              <a:rPr lang="es-MX" dirty="0" err="1"/>
              <a:t>society</a:t>
            </a:r>
            <a:r>
              <a:rPr lang="es-MX" dirty="0"/>
              <a:t> </a:t>
            </a:r>
            <a:r>
              <a:rPr lang="es-MX" dirty="0" err="1"/>
              <a:t>resources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build</a:t>
            </a:r>
            <a:r>
              <a:rPr lang="es-MX" dirty="0"/>
              <a:t> and </a:t>
            </a:r>
            <a:r>
              <a:rPr lang="es-MX" dirty="0" err="1"/>
              <a:t>maintain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infrastructure</a:t>
            </a:r>
            <a:r>
              <a:rPr lang="es-MX" dirty="0"/>
              <a:t>.</a:t>
            </a:r>
          </a:p>
          <a:p>
            <a:r>
              <a:rPr lang="es-MX" b="1" dirty="0" err="1"/>
              <a:t>Irrigation</a:t>
            </a:r>
            <a:r>
              <a:rPr lang="es-MX" dirty="0"/>
              <a:t> in </a:t>
            </a:r>
            <a:r>
              <a:rPr lang="es-MX" b="1" dirty="0" err="1"/>
              <a:t>arid</a:t>
            </a:r>
            <a:r>
              <a:rPr lang="es-MX" b="1" dirty="0"/>
              <a:t> </a:t>
            </a:r>
            <a:r>
              <a:rPr lang="es-MX" b="1" dirty="0" err="1"/>
              <a:t>lands</a:t>
            </a:r>
            <a:r>
              <a:rPr lang="es-MX" dirty="0"/>
              <a:t> </a:t>
            </a:r>
            <a:r>
              <a:rPr lang="es-MX" dirty="0" err="1"/>
              <a:t>imply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control and </a:t>
            </a:r>
            <a:r>
              <a:rPr lang="es-MX" dirty="0" err="1"/>
              <a:t>mangement</a:t>
            </a:r>
            <a:r>
              <a:rPr lang="es-MX" dirty="0"/>
              <a:t> of a </a:t>
            </a:r>
            <a:r>
              <a:rPr lang="es-MX" dirty="0" err="1"/>
              <a:t>scarce</a:t>
            </a:r>
            <a:r>
              <a:rPr lang="es-MX" dirty="0"/>
              <a:t> </a:t>
            </a:r>
            <a:r>
              <a:rPr lang="es-MX" dirty="0" err="1"/>
              <a:t>poductive</a:t>
            </a:r>
            <a:r>
              <a:rPr lang="es-MX" dirty="0"/>
              <a:t> factor and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subsequent</a:t>
            </a:r>
            <a:r>
              <a:rPr lang="es-MX" dirty="0"/>
              <a:t> </a:t>
            </a:r>
            <a:r>
              <a:rPr lang="es-MX" dirty="0" err="1"/>
              <a:t>appropiation</a:t>
            </a:r>
            <a:r>
              <a:rPr lang="es-MX" dirty="0"/>
              <a:t> of </a:t>
            </a:r>
            <a:r>
              <a:rPr lang="es-MX" dirty="0" err="1"/>
              <a:t>its</a:t>
            </a:r>
            <a:r>
              <a:rPr lang="es-MX" dirty="0"/>
              <a:t> </a:t>
            </a:r>
            <a:r>
              <a:rPr lang="es-MX" dirty="0" err="1"/>
              <a:t>agricultural</a:t>
            </a:r>
            <a:r>
              <a:rPr lang="es-MX" dirty="0"/>
              <a:t> outputs.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Strategy</a:t>
            </a:r>
            <a:r>
              <a:rPr lang="es-MX" dirty="0"/>
              <a:t> 1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err="1"/>
              <a:t>Strategy</a:t>
            </a:r>
            <a:r>
              <a:rPr lang="es-MX" dirty="0"/>
              <a:t> 2</a:t>
            </a:r>
          </a:p>
        </p:txBody>
      </p:sp>
      <p:pic>
        <p:nvPicPr>
          <p:cNvPr id="7" name="6 Marcador de contenido" descr="family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0988" y="1861625"/>
            <a:ext cx="4291012" cy="2850588"/>
          </a:xfrm>
        </p:spPr>
      </p:pic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b="1" dirty="0" err="1"/>
              <a:t>Exponential</a:t>
            </a:r>
            <a:r>
              <a:rPr lang="es-MX" b="1" dirty="0"/>
              <a:t> </a:t>
            </a:r>
            <a:r>
              <a:rPr lang="es-MX" b="1" dirty="0" err="1"/>
              <a:t>Random</a:t>
            </a:r>
            <a:r>
              <a:rPr lang="es-MX" b="1" dirty="0"/>
              <a:t> </a:t>
            </a:r>
            <a:r>
              <a:rPr lang="es-MX" b="1" dirty="0" err="1"/>
              <a:t>Graph</a:t>
            </a:r>
            <a:r>
              <a:rPr lang="es-MX" b="1" dirty="0"/>
              <a:t> </a:t>
            </a:r>
            <a:r>
              <a:rPr lang="es-MX" b="1" dirty="0" err="1"/>
              <a:t>Model</a:t>
            </a:r>
            <a:r>
              <a:rPr lang="es-MX" b="1" dirty="0"/>
              <a:t> </a:t>
            </a:r>
            <a:r>
              <a:rPr lang="es-MX" dirty="0"/>
              <a:t>(</a:t>
            </a:r>
            <a:r>
              <a:rPr lang="es-MX" dirty="0" err="1"/>
              <a:t>see</a:t>
            </a:r>
            <a:r>
              <a:rPr lang="es-MX" dirty="0"/>
              <a:t> </a:t>
            </a:r>
            <a:r>
              <a:rPr lang="es-MX" dirty="0" err="1"/>
              <a:t>Robins</a:t>
            </a:r>
            <a:r>
              <a:rPr lang="es-MX" dirty="0"/>
              <a:t> et al 2007).</a:t>
            </a:r>
            <a:r>
              <a:rPr lang="es-MX" b="1" dirty="0"/>
              <a:t> </a:t>
            </a:r>
            <a:endParaRPr lang="es-MX" dirty="0"/>
          </a:p>
          <a:p>
            <a:r>
              <a:rPr lang="es-MX" dirty="0" err="1"/>
              <a:t>Binary</a:t>
            </a:r>
            <a:r>
              <a:rPr lang="es-MX" dirty="0"/>
              <a:t> </a:t>
            </a:r>
            <a:r>
              <a:rPr lang="es-MX" dirty="0" err="1"/>
              <a:t>dependent</a:t>
            </a:r>
            <a:r>
              <a:rPr lang="es-MX" dirty="0"/>
              <a:t> variable: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him</a:t>
            </a:r>
            <a:r>
              <a:rPr lang="es-MX" dirty="0"/>
              <a:t>/</a:t>
            </a:r>
            <a:r>
              <a:rPr lang="es-MX" dirty="0" err="1"/>
              <a:t>her</a:t>
            </a:r>
            <a:r>
              <a:rPr lang="es-MX" dirty="0"/>
              <a:t> </a:t>
            </a:r>
            <a:r>
              <a:rPr lang="es-MX" dirty="0" err="1"/>
              <a:t>someone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whom</a:t>
            </a:r>
            <a:r>
              <a:rPr lang="es-MX" dirty="0"/>
              <a:t> [</a:t>
            </a:r>
            <a:r>
              <a:rPr lang="es-MX" dirty="0" err="1"/>
              <a:t>you</a:t>
            </a:r>
            <a:r>
              <a:rPr lang="es-MX" dirty="0"/>
              <a:t>]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partner</a:t>
            </a:r>
            <a:r>
              <a:rPr lang="es-MX" dirty="0"/>
              <a:t> up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develop</a:t>
            </a:r>
            <a:r>
              <a:rPr lang="es-MX" dirty="0"/>
              <a:t> a </a:t>
            </a:r>
            <a:r>
              <a:rPr lang="es-MX" dirty="0" err="1"/>
              <a:t>project</a:t>
            </a:r>
            <a:r>
              <a:rPr lang="es-MX" dirty="0"/>
              <a:t> </a:t>
            </a:r>
            <a:r>
              <a:rPr lang="es-MX" dirty="0" err="1"/>
              <a:t>within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IS? Yes = 1, No = 0</a:t>
            </a:r>
          </a:p>
          <a:p>
            <a:r>
              <a:rPr lang="es-MX" dirty="0" err="1"/>
              <a:t>Farmers</a:t>
            </a:r>
            <a:r>
              <a:rPr lang="es-MX" dirty="0"/>
              <a:t> </a:t>
            </a:r>
            <a:r>
              <a:rPr lang="es-MX" dirty="0" err="1"/>
              <a:t>migth</a:t>
            </a:r>
            <a:r>
              <a:rPr lang="es-MX" dirty="0"/>
              <a:t> </a:t>
            </a:r>
            <a:r>
              <a:rPr lang="es-MX" dirty="0" err="1"/>
              <a:t>be</a:t>
            </a:r>
            <a:r>
              <a:rPr lang="es-MX" dirty="0"/>
              <a:t> </a:t>
            </a:r>
            <a:r>
              <a:rPr lang="es-MX" dirty="0" err="1"/>
              <a:t>socially</a:t>
            </a:r>
            <a:r>
              <a:rPr lang="es-MX" dirty="0"/>
              <a:t> </a:t>
            </a:r>
            <a:r>
              <a:rPr lang="es-MX" dirty="0" err="1"/>
              <a:t>embedded</a:t>
            </a:r>
            <a:r>
              <a:rPr lang="es-MX" dirty="0"/>
              <a:t>,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affecting</a:t>
            </a:r>
            <a:r>
              <a:rPr lang="es-MX" dirty="0"/>
              <a:t>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economic</a:t>
            </a:r>
            <a:r>
              <a:rPr lang="es-MX" dirty="0"/>
              <a:t> </a:t>
            </a:r>
            <a:r>
              <a:rPr lang="es-MX" dirty="0" err="1"/>
              <a:t>decisions</a:t>
            </a:r>
            <a:r>
              <a:rPr lang="es-MX" dirty="0"/>
              <a:t>?</a:t>
            </a:r>
          </a:p>
          <a:p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relational</a:t>
            </a:r>
            <a:r>
              <a:rPr lang="es-MX" dirty="0"/>
              <a:t> variables are </a:t>
            </a:r>
            <a:r>
              <a:rPr lang="es-MX" dirty="0" err="1"/>
              <a:t>conditioning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willigness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work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?</a:t>
            </a:r>
          </a:p>
          <a:p>
            <a:r>
              <a:rPr lang="es-MX" dirty="0"/>
              <a:t>Test </a:t>
            </a:r>
            <a:r>
              <a:rPr lang="es-MX" dirty="0" err="1"/>
              <a:t>against</a:t>
            </a:r>
            <a:r>
              <a:rPr lang="es-MX" dirty="0"/>
              <a:t> </a:t>
            </a:r>
            <a:r>
              <a:rPr lang="es-MX" dirty="0" err="1"/>
              <a:t>randomness</a:t>
            </a:r>
            <a:endParaRPr lang="es-MX" dirty="0"/>
          </a:p>
        </p:txBody>
      </p:sp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>
            <a:normAutofit/>
          </a:bodyPr>
          <a:lstStyle/>
          <a:p>
            <a:r>
              <a:rPr lang="es-MX" sz="2000" dirty="0"/>
              <a:t>Social </a:t>
            </a:r>
            <a:r>
              <a:rPr lang="es-MX" sz="2000" dirty="0" err="1"/>
              <a:t>networks</a:t>
            </a:r>
            <a:r>
              <a:rPr lang="es-MX" sz="2000" dirty="0"/>
              <a:t> </a:t>
            </a:r>
            <a:r>
              <a:rPr lang="es-MX" sz="2000" dirty="0" err="1"/>
              <a:t>approach</a:t>
            </a:r>
            <a:endParaRPr lang="es-MX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57158" y="1500174"/>
            <a:ext cx="4141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>
                <a:solidFill>
                  <a:schemeClr val="accent2"/>
                </a:solidFill>
              </a:rPr>
              <a:t>Patronimic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naming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convention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dirty="0" err="1">
                <a:solidFill>
                  <a:schemeClr val="accent2"/>
                </a:solidFill>
              </a:rPr>
              <a:t>used</a:t>
            </a:r>
            <a:r>
              <a:rPr lang="es-MX" sz="1600" dirty="0">
                <a:solidFill>
                  <a:schemeClr val="accent2"/>
                </a:solidFill>
              </a:rPr>
              <a:t> in </a:t>
            </a:r>
            <a:r>
              <a:rPr lang="es-MX" sz="1600" dirty="0" err="1">
                <a:solidFill>
                  <a:schemeClr val="accent2"/>
                </a:solidFill>
              </a:rPr>
              <a:t>Mexico</a:t>
            </a:r>
            <a:endParaRPr lang="es-MX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Social </a:t>
            </a:r>
            <a:r>
              <a:rPr lang="es-MX" sz="2000" dirty="0" err="1"/>
              <a:t>networks</a:t>
            </a:r>
            <a:r>
              <a:rPr lang="es-MX" sz="2000" dirty="0"/>
              <a:t> </a:t>
            </a:r>
            <a:r>
              <a:rPr lang="es-MX" sz="2000" dirty="0" err="1"/>
              <a:t>approach</a:t>
            </a:r>
            <a:endParaRPr lang="es-MX" sz="2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Strategy</a:t>
            </a:r>
            <a:r>
              <a:rPr lang="es-MX" dirty="0"/>
              <a:t> 1 </a:t>
            </a:r>
            <a:r>
              <a:rPr lang="es-MX" dirty="0" err="1"/>
              <a:t>hypotheses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err="1"/>
              <a:t>Example</a:t>
            </a:r>
            <a:r>
              <a:rPr lang="es-MX" dirty="0"/>
              <a:t> proxy </a:t>
            </a:r>
            <a:r>
              <a:rPr lang="es-MX" dirty="0" err="1"/>
              <a:t>kinship</a:t>
            </a:r>
            <a:r>
              <a:rPr lang="es-MX" dirty="0"/>
              <a:t> </a:t>
            </a:r>
            <a:r>
              <a:rPr lang="es-MX" dirty="0" err="1"/>
              <a:t>network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u="sng" dirty="0"/>
              <a:t>H 1.1 </a:t>
            </a:r>
            <a:r>
              <a:rPr lang="es-MX" dirty="0"/>
              <a:t>a proxy </a:t>
            </a:r>
            <a:r>
              <a:rPr lang="es-MX" dirty="0" err="1"/>
              <a:t>kinship</a:t>
            </a:r>
            <a:r>
              <a:rPr lang="es-MX" dirty="0"/>
              <a:t> </a:t>
            </a:r>
            <a:r>
              <a:rPr lang="es-MX" dirty="0" err="1"/>
              <a:t>network</a:t>
            </a:r>
            <a:r>
              <a:rPr lang="es-MX" dirty="0"/>
              <a:t> </a:t>
            </a:r>
            <a:r>
              <a:rPr lang="es-MX" dirty="0" err="1"/>
              <a:t>derived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a </a:t>
            </a:r>
            <a:r>
              <a:rPr lang="es-MX" dirty="0" err="1"/>
              <a:t>membership</a:t>
            </a:r>
            <a:r>
              <a:rPr lang="es-MX" dirty="0"/>
              <a:t> </a:t>
            </a:r>
            <a:r>
              <a:rPr lang="es-MX" dirty="0" err="1"/>
              <a:t>list</a:t>
            </a:r>
            <a:r>
              <a:rPr lang="es-MX" dirty="0"/>
              <a:t> of a TIS, </a:t>
            </a:r>
            <a:r>
              <a:rPr lang="es-MX" dirty="0" err="1"/>
              <a:t>where</a:t>
            </a:r>
            <a:r>
              <a:rPr lang="es-MX" dirty="0"/>
              <a:t> </a:t>
            </a:r>
            <a:r>
              <a:rPr lang="es-MX" dirty="0" err="1"/>
              <a:t>persons</a:t>
            </a:r>
            <a:r>
              <a:rPr lang="es-MX" dirty="0"/>
              <a:t> </a:t>
            </a:r>
            <a:r>
              <a:rPr lang="es-MX" dirty="0" err="1"/>
              <a:t>sharing</a:t>
            </a:r>
            <a:r>
              <a:rPr lang="es-MX" dirty="0"/>
              <a:t> at </a:t>
            </a:r>
            <a:r>
              <a:rPr lang="es-MX" dirty="0" err="1"/>
              <a:t>least</a:t>
            </a:r>
            <a:r>
              <a:rPr lang="es-MX" dirty="0"/>
              <a:t>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surname</a:t>
            </a:r>
            <a:r>
              <a:rPr lang="es-MX" dirty="0"/>
              <a:t> are </a:t>
            </a:r>
            <a:r>
              <a:rPr lang="es-MX" dirty="0" err="1"/>
              <a:t>considered</a:t>
            </a:r>
            <a:r>
              <a:rPr lang="es-MX" dirty="0"/>
              <a:t> as “</a:t>
            </a:r>
            <a:r>
              <a:rPr lang="es-MX" dirty="0" err="1"/>
              <a:t>direct</a:t>
            </a:r>
            <a:r>
              <a:rPr lang="es-MX" dirty="0"/>
              <a:t> </a:t>
            </a:r>
            <a:r>
              <a:rPr lang="es-MX" dirty="0" err="1"/>
              <a:t>family”presents</a:t>
            </a:r>
            <a:r>
              <a:rPr lang="es-MX" dirty="0"/>
              <a:t> a “</a:t>
            </a:r>
            <a:r>
              <a:rPr lang="es-MX" dirty="0" err="1"/>
              <a:t>substantial</a:t>
            </a:r>
            <a:r>
              <a:rPr lang="es-MX" dirty="0"/>
              <a:t> </a:t>
            </a:r>
            <a:r>
              <a:rPr lang="es-MX" dirty="0" err="1"/>
              <a:t>agreement”with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real </a:t>
            </a:r>
            <a:r>
              <a:rPr lang="es-MX" dirty="0" err="1"/>
              <a:t>family</a:t>
            </a:r>
            <a:r>
              <a:rPr lang="es-MX" dirty="0"/>
              <a:t> </a:t>
            </a:r>
            <a:r>
              <a:rPr lang="es-MX" dirty="0" err="1"/>
              <a:t>relationships</a:t>
            </a:r>
            <a:r>
              <a:rPr lang="es-MX" dirty="0"/>
              <a:t>.</a:t>
            </a:r>
          </a:p>
          <a:p>
            <a:r>
              <a:rPr lang="es-MX" b="1" u="sng" dirty="0"/>
              <a:t>H 1.2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possible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predict</a:t>
            </a:r>
            <a:r>
              <a:rPr lang="es-MX" dirty="0"/>
              <a:t> extended </a:t>
            </a:r>
            <a:r>
              <a:rPr lang="es-MX" dirty="0" err="1"/>
              <a:t>family</a:t>
            </a:r>
            <a:r>
              <a:rPr lang="es-MX" dirty="0"/>
              <a:t> </a:t>
            </a:r>
            <a:r>
              <a:rPr lang="es-MX" dirty="0" err="1"/>
              <a:t>relationships</a:t>
            </a:r>
            <a:r>
              <a:rPr lang="es-MX" dirty="0"/>
              <a:t> “</a:t>
            </a:r>
            <a:r>
              <a:rPr lang="es-MX" dirty="0" err="1"/>
              <a:t>closing</a:t>
            </a:r>
            <a:r>
              <a:rPr lang="es-MX" dirty="0"/>
              <a:t>”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triangles</a:t>
            </a:r>
            <a:r>
              <a:rPr lang="es-MX" dirty="0"/>
              <a:t> </a:t>
            </a:r>
            <a:r>
              <a:rPr lang="es-MX" dirty="0" err="1"/>
              <a:t>formed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proxy </a:t>
            </a:r>
            <a:r>
              <a:rPr lang="es-MX" dirty="0" err="1"/>
              <a:t>kinship</a:t>
            </a:r>
            <a:r>
              <a:rPr lang="es-MX" dirty="0"/>
              <a:t> </a:t>
            </a:r>
            <a:r>
              <a:rPr lang="es-MX" dirty="0" err="1"/>
              <a:t>network</a:t>
            </a:r>
            <a:r>
              <a:rPr lang="es-MX" dirty="0"/>
              <a:t>. </a:t>
            </a:r>
          </a:p>
        </p:txBody>
      </p:sp>
      <p:pic>
        <p:nvPicPr>
          <p:cNvPr id="7" name="6 Marcador de contenido" descr="surnames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1528591"/>
            <a:ext cx="4289425" cy="3516656"/>
          </a:xfrm>
        </p:spPr>
      </p:pic>
      <p:sp>
        <p:nvSpPr>
          <p:cNvPr id="8" name="7 CuadroTexto"/>
          <p:cNvSpPr txBox="1"/>
          <p:nvPr/>
        </p:nvSpPr>
        <p:spPr>
          <a:xfrm>
            <a:off x="5247796" y="5214950"/>
            <a:ext cx="3539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accent6">
                    <a:lumMod val="75000"/>
                  </a:schemeClr>
                </a:solidFill>
              </a:rPr>
              <a:t>Derived</a:t>
            </a:r>
            <a:r>
              <a:rPr lang="es-MX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accent6">
                    <a:lumMod val="75000"/>
                  </a:schemeClr>
                </a:solidFill>
              </a:rPr>
              <a:t>from</a:t>
            </a:r>
            <a:r>
              <a:rPr lang="es-MX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MX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accent6">
                    <a:lumMod val="75000"/>
                  </a:schemeClr>
                </a:solidFill>
              </a:rPr>
              <a:t>Family</a:t>
            </a:r>
            <a:r>
              <a:rPr lang="es-MX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accent6">
                    <a:lumMod val="75000"/>
                  </a:schemeClr>
                </a:solidFill>
              </a:rPr>
              <a:t>Tree</a:t>
            </a:r>
            <a:r>
              <a:rPr lang="es-MX" sz="1400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es-MX" sz="14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MX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accent6">
                    <a:lumMod val="75000"/>
                  </a:schemeClr>
                </a:solidFill>
              </a:rPr>
              <a:t>last</a:t>
            </a:r>
            <a:r>
              <a:rPr lang="es-MX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1400" dirty="0" err="1">
                <a:solidFill>
                  <a:schemeClr val="accent6">
                    <a:lumMod val="75000"/>
                  </a:schemeClr>
                </a:solidFill>
              </a:rPr>
              <a:t>slide</a:t>
            </a:r>
            <a:endParaRPr lang="es-MX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Social </a:t>
            </a:r>
            <a:r>
              <a:rPr lang="es-MX" sz="2000" dirty="0" err="1"/>
              <a:t>networks</a:t>
            </a:r>
            <a:r>
              <a:rPr lang="es-MX" sz="2000" dirty="0"/>
              <a:t> </a:t>
            </a:r>
            <a:r>
              <a:rPr lang="es-MX" sz="2000" dirty="0" err="1"/>
              <a:t>approach</a:t>
            </a:r>
            <a:endParaRPr lang="es-MX" sz="2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Strategy</a:t>
            </a:r>
            <a:r>
              <a:rPr lang="es-MX" dirty="0"/>
              <a:t> 2 </a:t>
            </a:r>
            <a:r>
              <a:rPr lang="es-MX" dirty="0" err="1"/>
              <a:t>hypotheses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err="1"/>
              <a:t>Example</a:t>
            </a:r>
            <a:r>
              <a:rPr lang="es-MX" dirty="0"/>
              <a:t> </a:t>
            </a:r>
            <a:r>
              <a:rPr lang="es-MX" dirty="0" err="1"/>
              <a:t>structured</a:t>
            </a:r>
            <a:r>
              <a:rPr lang="es-MX" dirty="0"/>
              <a:t>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MX" b="1" u="sng" dirty="0"/>
              <a:t>H 2.1</a:t>
            </a:r>
            <a:r>
              <a:rPr lang="es-MX" dirty="0"/>
              <a:t> </a:t>
            </a:r>
            <a:r>
              <a:rPr lang="es-MX" dirty="0" err="1"/>
              <a:t>random</a:t>
            </a:r>
            <a:r>
              <a:rPr lang="es-MX" dirty="0"/>
              <a:t> </a:t>
            </a:r>
            <a:r>
              <a:rPr lang="es-MX" dirty="0" err="1"/>
              <a:t>distribution</a:t>
            </a:r>
            <a:r>
              <a:rPr lang="es-MX" dirty="0"/>
              <a:t> of </a:t>
            </a:r>
            <a:r>
              <a:rPr lang="es-MX" dirty="0" err="1"/>
              <a:t>cooperative</a:t>
            </a:r>
            <a:r>
              <a:rPr lang="es-MX" dirty="0"/>
              <a:t> </a:t>
            </a:r>
            <a:r>
              <a:rPr lang="es-MX" dirty="0" err="1"/>
              <a:t>relations</a:t>
            </a:r>
            <a:r>
              <a:rPr lang="es-MX" dirty="0"/>
              <a:t> as a global </a:t>
            </a:r>
            <a:r>
              <a:rPr lang="es-MX" dirty="0" err="1"/>
              <a:t>null</a:t>
            </a:r>
            <a:r>
              <a:rPr lang="es-MX" dirty="0"/>
              <a:t> </a:t>
            </a:r>
            <a:r>
              <a:rPr lang="es-MX" dirty="0" err="1"/>
              <a:t>hypothesis</a:t>
            </a:r>
            <a:r>
              <a:rPr lang="es-MX" dirty="0"/>
              <a:t>, so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mapped</a:t>
            </a:r>
            <a:r>
              <a:rPr lang="es-MX" dirty="0"/>
              <a:t> </a:t>
            </a:r>
            <a:r>
              <a:rPr lang="es-MX" dirty="0" err="1"/>
              <a:t>network</a:t>
            </a:r>
            <a:r>
              <a:rPr lang="es-MX" dirty="0"/>
              <a:t> </a:t>
            </a:r>
            <a:r>
              <a:rPr lang="es-MX" dirty="0" err="1"/>
              <a:t>structure</a:t>
            </a:r>
            <a:r>
              <a:rPr lang="es-MX" dirty="0"/>
              <a:t>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govern</a:t>
            </a:r>
            <a:r>
              <a:rPr lang="es-MX" dirty="0"/>
              <a:t> </a:t>
            </a:r>
            <a:r>
              <a:rPr lang="es-MX" dirty="0" err="1"/>
              <a:t>ties</a:t>
            </a:r>
            <a:r>
              <a:rPr lang="es-MX" dirty="0"/>
              <a:t> </a:t>
            </a:r>
            <a:r>
              <a:rPr lang="es-MX" dirty="0" err="1"/>
              <a:t>preferences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10" name="9 Marcador de contenido" descr="partner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8200" y="1390785"/>
            <a:ext cx="4289425" cy="379226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Social </a:t>
            </a:r>
            <a:r>
              <a:rPr lang="es-MX" sz="2000" dirty="0" err="1"/>
              <a:t>networks</a:t>
            </a:r>
            <a:r>
              <a:rPr lang="es-MX" sz="2000" dirty="0"/>
              <a:t> </a:t>
            </a:r>
            <a:r>
              <a:rPr lang="es-MX" sz="2000" dirty="0" err="1"/>
              <a:t>approach</a:t>
            </a:r>
            <a:endParaRPr lang="es-MX" sz="2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Strategy</a:t>
            </a:r>
            <a:r>
              <a:rPr lang="es-MX" dirty="0"/>
              <a:t> 2 </a:t>
            </a:r>
            <a:r>
              <a:rPr lang="es-MX" dirty="0" err="1"/>
              <a:t>hypotheses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err="1"/>
              <a:t>Example</a:t>
            </a:r>
            <a:r>
              <a:rPr lang="es-MX" dirty="0"/>
              <a:t> </a:t>
            </a:r>
            <a:r>
              <a:rPr lang="es-MX" dirty="0" err="1"/>
              <a:t>random</a:t>
            </a:r>
            <a:r>
              <a:rPr lang="es-MX" dirty="0"/>
              <a:t>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MX" b="1" u="sng" dirty="0"/>
              <a:t>H 2.1</a:t>
            </a:r>
            <a:r>
              <a:rPr lang="es-MX" dirty="0"/>
              <a:t> </a:t>
            </a:r>
            <a:r>
              <a:rPr lang="es-MX" dirty="0" err="1"/>
              <a:t>random</a:t>
            </a:r>
            <a:r>
              <a:rPr lang="es-MX" dirty="0"/>
              <a:t> </a:t>
            </a:r>
            <a:r>
              <a:rPr lang="es-MX" dirty="0" err="1"/>
              <a:t>distribution</a:t>
            </a:r>
            <a:r>
              <a:rPr lang="es-MX" dirty="0"/>
              <a:t> of </a:t>
            </a:r>
            <a:r>
              <a:rPr lang="es-MX" dirty="0" err="1"/>
              <a:t>cooperative</a:t>
            </a:r>
            <a:r>
              <a:rPr lang="es-MX" dirty="0"/>
              <a:t> </a:t>
            </a:r>
            <a:r>
              <a:rPr lang="es-MX" dirty="0" err="1"/>
              <a:t>relations</a:t>
            </a:r>
            <a:r>
              <a:rPr lang="es-MX" dirty="0"/>
              <a:t> as a global </a:t>
            </a:r>
            <a:r>
              <a:rPr lang="es-MX" dirty="0" err="1"/>
              <a:t>null</a:t>
            </a:r>
            <a:r>
              <a:rPr lang="es-MX" dirty="0"/>
              <a:t> </a:t>
            </a:r>
            <a:r>
              <a:rPr lang="es-MX" dirty="0" err="1"/>
              <a:t>hypothesis</a:t>
            </a:r>
            <a:r>
              <a:rPr lang="es-MX" dirty="0"/>
              <a:t>, so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mapped</a:t>
            </a:r>
            <a:r>
              <a:rPr lang="es-MX" dirty="0"/>
              <a:t> </a:t>
            </a:r>
            <a:r>
              <a:rPr lang="es-MX" dirty="0" err="1"/>
              <a:t>network</a:t>
            </a:r>
            <a:r>
              <a:rPr lang="es-MX" dirty="0"/>
              <a:t> </a:t>
            </a:r>
            <a:r>
              <a:rPr lang="es-MX" dirty="0" err="1"/>
              <a:t>structure</a:t>
            </a:r>
            <a:r>
              <a:rPr lang="es-MX" dirty="0"/>
              <a:t>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govern</a:t>
            </a:r>
            <a:r>
              <a:rPr lang="es-MX" dirty="0"/>
              <a:t> </a:t>
            </a:r>
            <a:r>
              <a:rPr lang="es-MX" dirty="0" err="1"/>
              <a:t>ties</a:t>
            </a:r>
            <a:r>
              <a:rPr lang="es-MX" dirty="0"/>
              <a:t> </a:t>
            </a:r>
            <a:r>
              <a:rPr lang="es-MX" dirty="0" err="1"/>
              <a:t>preferences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10" name="9 Marcador de contenido" descr="partner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8200" y="1390785"/>
            <a:ext cx="4289425" cy="379226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Social </a:t>
            </a:r>
            <a:r>
              <a:rPr lang="es-MX" sz="2000" dirty="0" err="1"/>
              <a:t>networks</a:t>
            </a:r>
            <a:r>
              <a:rPr lang="es-MX" sz="2000" dirty="0"/>
              <a:t> </a:t>
            </a:r>
            <a:r>
              <a:rPr lang="es-MX" sz="2000" dirty="0" err="1"/>
              <a:t>approach</a:t>
            </a:r>
            <a:endParaRPr lang="es-MX" sz="2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Strategy</a:t>
            </a:r>
            <a:r>
              <a:rPr lang="es-MX" dirty="0"/>
              <a:t> 2 </a:t>
            </a:r>
            <a:r>
              <a:rPr lang="es-MX" dirty="0" err="1"/>
              <a:t>hypotheses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err="1"/>
              <a:t>Example</a:t>
            </a:r>
            <a:r>
              <a:rPr lang="es-MX" dirty="0"/>
              <a:t> </a:t>
            </a:r>
            <a:r>
              <a:rPr lang="es-MX" dirty="0" err="1"/>
              <a:t>multiplexity</a:t>
            </a:r>
            <a:r>
              <a:rPr lang="es-MX" dirty="0"/>
              <a:t>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MX" b="1" u="sng" dirty="0"/>
              <a:t>H 2.2</a:t>
            </a:r>
            <a:r>
              <a:rPr lang="es-MX" dirty="0"/>
              <a:t> </a:t>
            </a:r>
            <a:r>
              <a:rPr lang="es-MX" dirty="0" err="1"/>
              <a:t>family</a:t>
            </a:r>
            <a:r>
              <a:rPr lang="es-MX" dirty="0"/>
              <a:t> </a:t>
            </a:r>
            <a:r>
              <a:rPr lang="es-MX" dirty="0" err="1"/>
              <a:t>homophily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a </a:t>
            </a:r>
            <a:r>
              <a:rPr lang="es-MX" dirty="0" err="1"/>
              <a:t>salient</a:t>
            </a:r>
            <a:r>
              <a:rPr lang="es-MX" dirty="0"/>
              <a:t> factor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formation</a:t>
            </a:r>
            <a:r>
              <a:rPr lang="es-MX" dirty="0"/>
              <a:t> of </a:t>
            </a:r>
            <a:r>
              <a:rPr lang="es-MX" dirty="0" err="1"/>
              <a:t>partners´ties</a:t>
            </a:r>
            <a:r>
              <a:rPr lang="es-MX" dirty="0"/>
              <a:t>.</a:t>
            </a:r>
          </a:p>
          <a:p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also</a:t>
            </a:r>
            <a:r>
              <a:rPr lang="es-MX" dirty="0"/>
              <a:t> </a:t>
            </a:r>
            <a:r>
              <a:rPr lang="es-MX" dirty="0" err="1"/>
              <a:t>known</a:t>
            </a:r>
            <a:r>
              <a:rPr lang="es-MX" dirty="0"/>
              <a:t> as </a:t>
            </a:r>
            <a:r>
              <a:rPr lang="es-MX" dirty="0" err="1"/>
              <a:t>multiplexity</a:t>
            </a:r>
            <a:endParaRPr lang="es-MX" dirty="0"/>
          </a:p>
          <a:p>
            <a:endParaRPr lang="es-MX" dirty="0"/>
          </a:p>
        </p:txBody>
      </p:sp>
      <p:pic>
        <p:nvPicPr>
          <p:cNvPr id="10" name="9 Marcador de contenido" descr="partner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29124" y="2000240"/>
            <a:ext cx="4408721" cy="2448000"/>
          </a:xfrm>
        </p:spPr>
      </p:pic>
      <p:sp>
        <p:nvSpPr>
          <p:cNvPr id="7" name="6 CuadroTexto"/>
          <p:cNvSpPr txBox="1"/>
          <p:nvPr/>
        </p:nvSpPr>
        <p:spPr>
          <a:xfrm>
            <a:off x="7286644" y="4429132"/>
            <a:ext cx="16514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err="1">
                <a:solidFill>
                  <a:schemeClr val="accent2"/>
                </a:solidFill>
              </a:rPr>
              <a:t>Image</a:t>
            </a:r>
            <a:r>
              <a:rPr lang="es-MX" sz="1050" dirty="0">
                <a:solidFill>
                  <a:schemeClr val="accent2"/>
                </a:solidFill>
              </a:rPr>
              <a:t> </a:t>
            </a:r>
            <a:r>
              <a:rPr lang="es-MX" sz="1050" dirty="0" err="1">
                <a:solidFill>
                  <a:schemeClr val="accent2"/>
                </a:solidFill>
              </a:rPr>
              <a:t>from</a:t>
            </a:r>
            <a:r>
              <a:rPr lang="es-MX" sz="1050" dirty="0">
                <a:solidFill>
                  <a:schemeClr val="accent2"/>
                </a:solidFill>
              </a:rPr>
              <a:t> </a:t>
            </a:r>
            <a:r>
              <a:rPr lang="es-MX" sz="1050" dirty="0" err="1">
                <a:solidFill>
                  <a:schemeClr val="accent2"/>
                </a:solidFill>
              </a:rPr>
              <a:t>Hamill</a:t>
            </a:r>
            <a:r>
              <a:rPr lang="es-MX" sz="1050" dirty="0">
                <a:solidFill>
                  <a:schemeClr val="accent2"/>
                </a:solidFill>
              </a:rPr>
              <a:t> (2006)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Social </a:t>
            </a:r>
            <a:r>
              <a:rPr lang="es-MX" sz="2000" dirty="0" err="1"/>
              <a:t>networks</a:t>
            </a:r>
            <a:r>
              <a:rPr lang="es-MX" sz="2000" dirty="0"/>
              <a:t> </a:t>
            </a:r>
            <a:r>
              <a:rPr lang="es-MX" sz="2000" dirty="0" err="1"/>
              <a:t>approach</a:t>
            </a:r>
            <a:endParaRPr lang="es-MX" sz="2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Strategy</a:t>
            </a:r>
            <a:r>
              <a:rPr lang="es-MX" dirty="0"/>
              <a:t> 2 </a:t>
            </a:r>
            <a:r>
              <a:rPr lang="es-MX" dirty="0" err="1"/>
              <a:t>hypotheses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err="1"/>
              <a:t>Example</a:t>
            </a:r>
            <a:r>
              <a:rPr lang="es-MX" dirty="0"/>
              <a:t> </a:t>
            </a:r>
            <a:r>
              <a:rPr lang="es-MX" dirty="0" err="1"/>
              <a:t>parcels</a:t>
            </a:r>
            <a:r>
              <a:rPr lang="es-MX" dirty="0"/>
              <a:t>´ </a:t>
            </a:r>
            <a:r>
              <a:rPr lang="es-MX" dirty="0" err="1"/>
              <a:t>centroids</a:t>
            </a:r>
            <a:r>
              <a:rPr lang="es-MX" dirty="0"/>
              <a:t>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MX" b="1" u="sng" dirty="0"/>
              <a:t>H 2.3</a:t>
            </a:r>
            <a:r>
              <a:rPr lang="es-MX" dirty="0"/>
              <a:t> “ego-</a:t>
            </a:r>
            <a:r>
              <a:rPr lang="es-MX" dirty="0" err="1"/>
              <a:t>networks</a:t>
            </a:r>
            <a:r>
              <a:rPr lang="es-MX" dirty="0"/>
              <a:t>” </a:t>
            </a:r>
            <a:r>
              <a:rPr lang="es-MX" dirty="0" err="1"/>
              <a:t>surrounding</a:t>
            </a:r>
            <a:r>
              <a:rPr lang="es-MX" dirty="0"/>
              <a:t>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irrigator</a:t>
            </a:r>
            <a:r>
              <a:rPr lang="es-MX" dirty="0"/>
              <a:t> </a:t>
            </a:r>
            <a:r>
              <a:rPr lang="es-MX" dirty="0" err="1"/>
              <a:t>within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organizational</a:t>
            </a:r>
            <a:r>
              <a:rPr lang="es-MX" dirty="0"/>
              <a:t> </a:t>
            </a:r>
            <a:r>
              <a:rPr lang="es-MX" dirty="0" err="1"/>
              <a:t>boundaries</a:t>
            </a:r>
            <a:r>
              <a:rPr lang="es-MX" dirty="0"/>
              <a:t> are </a:t>
            </a:r>
            <a:r>
              <a:rPr lang="es-MX" dirty="0" err="1"/>
              <a:t>conditional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geographic</a:t>
            </a:r>
            <a:r>
              <a:rPr lang="es-MX" dirty="0"/>
              <a:t> </a:t>
            </a:r>
            <a:r>
              <a:rPr lang="es-MX" dirty="0" err="1"/>
              <a:t>proximity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10" name="9 Marcador de contenido" descr="partners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86248" y="1532153"/>
            <a:ext cx="4708001" cy="3852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Social </a:t>
            </a:r>
            <a:r>
              <a:rPr lang="es-MX" sz="2000" dirty="0" err="1"/>
              <a:t>networks</a:t>
            </a:r>
            <a:r>
              <a:rPr lang="es-MX" sz="2000" dirty="0"/>
              <a:t> </a:t>
            </a:r>
            <a:r>
              <a:rPr lang="es-MX" sz="2000" dirty="0" err="1"/>
              <a:t>approach</a:t>
            </a:r>
            <a:endParaRPr lang="es-MX" sz="2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Strategy</a:t>
            </a:r>
            <a:r>
              <a:rPr lang="es-MX" dirty="0"/>
              <a:t> 2 </a:t>
            </a:r>
            <a:r>
              <a:rPr lang="es-MX" dirty="0" err="1"/>
              <a:t>hypotheses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err="1"/>
              <a:t>Example</a:t>
            </a:r>
            <a:r>
              <a:rPr lang="es-MX" dirty="0"/>
              <a:t> </a:t>
            </a:r>
            <a:r>
              <a:rPr lang="es-MX" dirty="0" err="1"/>
              <a:t>markov</a:t>
            </a:r>
            <a:r>
              <a:rPr lang="es-MX" dirty="0"/>
              <a:t> </a:t>
            </a:r>
            <a:r>
              <a:rPr lang="es-MX" dirty="0" err="1"/>
              <a:t>dependence</a:t>
            </a:r>
            <a:r>
              <a:rPr lang="es-MX" dirty="0"/>
              <a:t>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004804" cy="3941763"/>
          </a:xfrm>
        </p:spPr>
        <p:txBody>
          <a:bodyPr>
            <a:normAutofit/>
          </a:bodyPr>
          <a:lstStyle/>
          <a:p>
            <a:r>
              <a:rPr lang="es-MX" b="1" u="sng" dirty="0"/>
              <a:t>H 2.4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likelihood</a:t>
            </a:r>
            <a:r>
              <a:rPr lang="es-MX" dirty="0"/>
              <a:t> of </a:t>
            </a:r>
            <a:r>
              <a:rPr lang="es-MX" dirty="0" err="1"/>
              <a:t>patner</a:t>
            </a:r>
            <a:r>
              <a:rPr lang="es-MX" dirty="0"/>
              <a:t> </a:t>
            </a:r>
            <a:r>
              <a:rPr lang="es-MX" dirty="0" err="1"/>
              <a:t>formation</a:t>
            </a:r>
            <a:r>
              <a:rPr lang="es-MX" dirty="0"/>
              <a:t> </a:t>
            </a:r>
            <a:r>
              <a:rPr lang="es-MX" dirty="0" err="1"/>
              <a:t>between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</a:t>
            </a:r>
            <a:r>
              <a:rPr lang="es-MX" dirty="0" err="1"/>
              <a:t>irrigators</a:t>
            </a:r>
            <a:r>
              <a:rPr lang="es-MX" dirty="0"/>
              <a:t> </a:t>
            </a:r>
            <a:r>
              <a:rPr lang="es-MX" dirty="0" err="1"/>
              <a:t>exhibit</a:t>
            </a:r>
            <a:r>
              <a:rPr lang="es-MX" dirty="0"/>
              <a:t> extra-</a:t>
            </a:r>
            <a:r>
              <a:rPr lang="es-MX" dirty="0" err="1"/>
              <a:t>dyadic</a:t>
            </a:r>
            <a:r>
              <a:rPr lang="es-MX" dirty="0"/>
              <a:t> </a:t>
            </a:r>
            <a:r>
              <a:rPr lang="es-MX" dirty="0" err="1"/>
              <a:t>dependencies</a:t>
            </a:r>
            <a:r>
              <a:rPr lang="es-MX" dirty="0"/>
              <a:t>.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ties</a:t>
            </a:r>
            <a:r>
              <a:rPr lang="es-MX" dirty="0"/>
              <a:t> </a:t>
            </a:r>
            <a:r>
              <a:rPr lang="es-MX" dirty="0" err="1"/>
              <a:t>embedded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triangles</a:t>
            </a:r>
            <a:r>
              <a:rPr lang="es-MX" dirty="0"/>
              <a:t> are more </a:t>
            </a:r>
            <a:r>
              <a:rPr lang="es-MX" dirty="0" err="1"/>
              <a:t>likely</a:t>
            </a:r>
            <a:r>
              <a:rPr lang="es-MX" dirty="0"/>
              <a:t> </a:t>
            </a:r>
            <a:r>
              <a:rPr lang="es-MX" dirty="0" err="1"/>
              <a:t>than</a:t>
            </a:r>
            <a:r>
              <a:rPr lang="es-MX" dirty="0"/>
              <a:t> single </a:t>
            </a:r>
            <a:r>
              <a:rPr lang="es-MX" dirty="0" err="1"/>
              <a:t>ties</a:t>
            </a:r>
            <a:r>
              <a:rPr lang="es-MX" dirty="0"/>
              <a:t>. </a:t>
            </a:r>
          </a:p>
          <a:p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596" y="1285860"/>
            <a:ext cx="42179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5"/>
          <p:cNvSpPr txBox="1"/>
          <p:nvPr/>
        </p:nvSpPr>
        <p:spPr>
          <a:xfrm>
            <a:off x="4143372" y="4643446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 an ERGM these structures are interpreted simultaneously . That is, 2-stars are part of triangles , and edges are part of 2-stars. Image from: </a:t>
            </a:r>
            <a:r>
              <a:rPr lang="es-AR" sz="1200" dirty="0"/>
              <a:t>Ove Frank and David Strauss (1986) </a:t>
            </a:r>
            <a:r>
              <a:rPr lang="es-AR" sz="1200" dirty="0" err="1"/>
              <a:t>Markov</a:t>
            </a:r>
            <a:r>
              <a:rPr lang="es-AR" sz="1200" dirty="0"/>
              <a:t> </a:t>
            </a:r>
            <a:r>
              <a:rPr lang="es-AR" sz="1200" dirty="0" err="1"/>
              <a:t>Graphs</a:t>
            </a:r>
            <a:r>
              <a:rPr lang="es-AR" sz="1200" dirty="0"/>
              <a:t>.  </a:t>
            </a:r>
            <a:r>
              <a:rPr lang="en-US" sz="1200" dirty="0"/>
              <a:t>Journal of the American Statistical Association</a:t>
            </a:r>
            <a:r>
              <a:rPr lang="es-AR" sz="1200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Rapid rural </a:t>
            </a:r>
            <a:r>
              <a:rPr lang="es-MX" dirty="0" err="1"/>
              <a:t>appraisal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5693" y="1571612"/>
            <a:ext cx="55340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4 Marcador de contenido"/>
          <p:cNvSpPr txBox="1">
            <a:spLocks/>
          </p:cNvSpPr>
          <p:nvPr/>
        </p:nvSpPr>
        <p:spPr>
          <a:xfrm>
            <a:off x="281444" y="1316037"/>
            <a:ext cx="3076110" cy="3941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ador de contenido"/>
          <p:cNvSpPr txBox="1">
            <a:spLocks/>
          </p:cNvSpPr>
          <p:nvPr/>
        </p:nvSpPr>
        <p:spPr>
          <a:xfrm>
            <a:off x="281444" y="1701815"/>
            <a:ext cx="3004672" cy="39417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3200" dirty="0">
                <a:solidFill>
                  <a:schemeClr val="tx2"/>
                </a:solidFill>
              </a:rPr>
              <a:t>Rapid rural appraisal (RRA) is </a:t>
            </a:r>
            <a:r>
              <a:rPr lang="en-US" sz="3200" b="1" dirty="0">
                <a:solidFill>
                  <a:schemeClr val="tx2"/>
                </a:solidFill>
              </a:rPr>
              <a:t>qualitative</a:t>
            </a:r>
            <a:r>
              <a:rPr lang="en-US" sz="3200" dirty="0">
                <a:solidFill>
                  <a:schemeClr val="tx2"/>
                </a:solidFill>
              </a:rPr>
              <a:t> survey methodology aimed to learn about rural conditions in a cost-effective way (Chambers, 1981; </a:t>
            </a:r>
            <a:r>
              <a:rPr lang="en-US" sz="3200" dirty="0" err="1">
                <a:solidFill>
                  <a:schemeClr val="tx2"/>
                </a:solidFill>
              </a:rPr>
              <a:t>Ison</a:t>
            </a:r>
            <a:r>
              <a:rPr lang="en-US" sz="3200" dirty="0">
                <a:solidFill>
                  <a:schemeClr val="tx2"/>
                </a:solidFill>
              </a:rPr>
              <a:t> and </a:t>
            </a:r>
            <a:r>
              <a:rPr lang="en-US" sz="3200" dirty="0" err="1">
                <a:solidFill>
                  <a:schemeClr val="tx2"/>
                </a:solidFill>
              </a:rPr>
              <a:t>Ampt</a:t>
            </a:r>
            <a:r>
              <a:rPr lang="en-US" sz="3200" dirty="0">
                <a:solidFill>
                  <a:schemeClr val="tx2"/>
                </a:solidFill>
              </a:rPr>
              <a:t>, 1992).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en-US" sz="3200" dirty="0">
                <a:solidFill>
                  <a:schemeClr val="tx2"/>
                </a:solidFill>
              </a:rPr>
              <a:t>It is recommended to make a checklist of the dimensions to look at during the field work.</a:t>
            </a:r>
            <a:r>
              <a:rPr lang="es-MX" sz="3200" dirty="0">
                <a:solidFill>
                  <a:schemeClr val="tx2"/>
                </a:solidFill>
              </a:rPr>
              <a:t> </a:t>
            </a:r>
            <a:endParaRPr kumimoji="0" lang="es-MX" sz="3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09321" y="127371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accent2"/>
                </a:solidFill>
              </a:rPr>
              <a:t>TIS </a:t>
            </a:r>
            <a:r>
              <a:rPr lang="es-MX" b="1" dirty="0" err="1">
                <a:solidFill>
                  <a:schemeClr val="accent2"/>
                </a:solidFill>
              </a:rPr>
              <a:t>sustainability</a:t>
            </a:r>
            <a:r>
              <a:rPr lang="es-MX" b="1" dirty="0">
                <a:solidFill>
                  <a:schemeClr val="accent2"/>
                </a:solidFill>
              </a:rPr>
              <a:t> </a:t>
            </a:r>
            <a:r>
              <a:rPr lang="es-MX" b="1" dirty="0" err="1">
                <a:solidFill>
                  <a:schemeClr val="accent2"/>
                </a:solidFill>
              </a:rPr>
              <a:t>dimensions</a:t>
            </a:r>
            <a:endParaRPr lang="es-MX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RRA: </a:t>
            </a:r>
            <a:r>
              <a:rPr lang="es-MX" sz="3200" dirty="0" err="1"/>
              <a:t>results</a:t>
            </a:r>
            <a:endParaRPr lang="es-MX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Rancho viejo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/>
              <a:t>General mariano </a:t>
            </a:r>
            <a:r>
              <a:rPr lang="es-MX" dirty="0" err="1"/>
              <a:t>escobedo</a:t>
            </a:r>
            <a:endParaRPr lang="es-MX" dirty="0"/>
          </a:p>
        </p:txBody>
      </p:sp>
      <p:pic>
        <p:nvPicPr>
          <p:cNvPr id="7" name="6 Marcador de contenido" descr="rv location 3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3542102" cy="4248000"/>
          </a:xfrm>
        </p:spPr>
      </p:pic>
      <p:pic>
        <p:nvPicPr>
          <p:cNvPr id="8" name="7 Marcador de contenido" descr="me mapa 2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69960" y="1316038"/>
            <a:ext cx="4045904" cy="3941762"/>
          </a:xfrm>
        </p:spPr>
      </p:pic>
      <p:sp>
        <p:nvSpPr>
          <p:cNvPr id="9" name="8 CuadroTexto"/>
          <p:cNvSpPr txBox="1"/>
          <p:nvPr/>
        </p:nvSpPr>
        <p:spPr>
          <a:xfrm>
            <a:off x="500034" y="1714488"/>
            <a:ext cx="212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Total </a:t>
            </a:r>
            <a:r>
              <a:rPr lang="es-MX" sz="1400" dirty="0" err="1"/>
              <a:t>land</a:t>
            </a:r>
            <a:r>
              <a:rPr lang="es-MX" sz="1400" dirty="0"/>
              <a:t> = 35,217 acres</a:t>
            </a:r>
          </a:p>
          <a:p>
            <a:r>
              <a:rPr lang="es-MX" sz="1400" dirty="0" err="1"/>
              <a:t>Population</a:t>
            </a:r>
            <a:r>
              <a:rPr lang="es-MX" sz="1400" dirty="0"/>
              <a:t> = 288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857752" y="4214818"/>
            <a:ext cx="1994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Total </a:t>
            </a:r>
            <a:r>
              <a:rPr lang="es-MX" sz="1400" dirty="0" err="1"/>
              <a:t>land</a:t>
            </a:r>
            <a:r>
              <a:rPr lang="es-MX" sz="1400" dirty="0"/>
              <a:t> = 2504 acres</a:t>
            </a:r>
          </a:p>
          <a:p>
            <a:r>
              <a:rPr lang="es-MX" sz="1400" dirty="0" err="1"/>
              <a:t>Population</a:t>
            </a:r>
            <a:r>
              <a:rPr lang="es-MX" sz="1400" dirty="0"/>
              <a:t> = 147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RRA: </a:t>
            </a:r>
            <a:r>
              <a:rPr lang="es-MX" dirty="0" err="1"/>
              <a:t>results</a:t>
            </a:r>
            <a:endParaRPr lang="es-MX" dirty="0"/>
          </a:p>
        </p:txBody>
      </p:sp>
      <p:pic>
        <p:nvPicPr>
          <p:cNvPr id="4" name="3 Marcador de contenido" descr="sectores RV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956" y="1554163"/>
            <a:ext cx="7352487" cy="4525962"/>
          </a:xfrm>
        </p:spPr>
      </p:pic>
      <p:sp>
        <p:nvSpPr>
          <p:cNvPr id="5" name="4 CuadroTexto"/>
          <p:cNvSpPr txBox="1"/>
          <p:nvPr/>
        </p:nvSpPr>
        <p:spPr>
          <a:xfrm>
            <a:off x="3857620" y="114298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accent2"/>
                </a:solidFill>
              </a:rPr>
              <a:t>Rancho Viejo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introduction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b="1" dirty="0" err="1"/>
              <a:t>Common</a:t>
            </a:r>
            <a:r>
              <a:rPr lang="es-MX" b="1" dirty="0"/>
              <a:t> </a:t>
            </a:r>
            <a:r>
              <a:rPr lang="es-MX" b="1" dirty="0" err="1"/>
              <a:t>property</a:t>
            </a:r>
            <a:r>
              <a:rPr lang="es-MX" b="1" dirty="0"/>
              <a:t> (</a:t>
            </a:r>
            <a:r>
              <a:rPr lang="es-MX" b="1" dirty="0" err="1"/>
              <a:t>or</a:t>
            </a:r>
            <a:r>
              <a:rPr lang="es-MX" b="1" dirty="0"/>
              <a:t> CPR) </a:t>
            </a:r>
            <a:r>
              <a:rPr lang="es-MX" dirty="0"/>
              <a:t>has </a:t>
            </a:r>
            <a:r>
              <a:rPr lang="es-MX" dirty="0" err="1"/>
              <a:t>been</a:t>
            </a:r>
            <a:r>
              <a:rPr lang="es-MX" dirty="0"/>
              <a:t> </a:t>
            </a:r>
            <a:r>
              <a:rPr lang="es-MX" dirty="0" err="1"/>
              <a:t>considered</a:t>
            </a:r>
            <a:r>
              <a:rPr lang="es-MX" dirty="0"/>
              <a:t> as a cause </a:t>
            </a:r>
            <a:r>
              <a:rPr lang="es-MX" dirty="0" err="1"/>
              <a:t>creating</a:t>
            </a:r>
            <a:r>
              <a:rPr lang="es-MX" dirty="0"/>
              <a:t> “</a:t>
            </a:r>
            <a:r>
              <a:rPr lang="es-MX" dirty="0" err="1"/>
              <a:t>perverse</a:t>
            </a:r>
            <a:r>
              <a:rPr lang="es-MX" dirty="0"/>
              <a:t>” incentives in </a:t>
            </a:r>
            <a:r>
              <a:rPr lang="es-MX" dirty="0" err="1"/>
              <a:t>the</a:t>
            </a:r>
            <a:r>
              <a:rPr lang="es-MX" dirty="0"/>
              <a:t> use of natural and </a:t>
            </a:r>
            <a:r>
              <a:rPr lang="es-MX" dirty="0" err="1"/>
              <a:t>man-made</a:t>
            </a:r>
            <a:r>
              <a:rPr lang="es-MX" dirty="0"/>
              <a:t> </a:t>
            </a:r>
            <a:r>
              <a:rPr lang="es-MX" dirty="0" err="1"/>
              <a:t>resources</a:t>
            </a:r>
            <a:r>
              <a:rPr lang="es-MX" dirty="0"/>
              <a:t>, </a:t>
            </a:r>
            <a:r>
              <a:rPr lang="es-MX" dirty="0" err="1"/>
              <a:t>these</a:t>
            </a:r>
            <a:r>
              <a:rPr lang="es-MX" dirty="0"/>
              <a:t> “</a:t>
            </a:r>
            <a:r>
              <a:rPr lang="es-MX" dirty="0" err="1"/>
              <a:t>perverse</a:t>
            </a:r>
            <a:r>
              <a:rPr lang="es-MX" dirty="0"/>
              <a:t>” incentives </a:t>
            </a:r>
            <a:r>
              <a:rPr lang="es-MX" dirty="0" err="1"/>
              <a:t>usually</a:t>
            </a:r>
            <a:r>
              <a:rPr lang="es-MX" dirty="0"/>
              <a:t> lead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over</a:t>
            </a:r>
            <a:r>
              <a:rPr lang="es-MX" dirty="0"/>
              <a:t> use, </a:t>
            </a:r>
            <a:r>
              <a:rPr lang="es-MX" dirty="0" err="1"/>
              <a:t>degradation</a:t>
            </a:r>
            <a:r>
              <a:rPr lang="es-MX" dirty="0"/>
              <a:t>, and </a:t>
            </a:r>
            <a:r>
              <a:rPr lang="es-MX" dirty="0" err="1"/>
              <a:t>destruction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productive</a:t>
            </a:r>
            <a:r>
              <a:rPr lang="es-MX" dirty="0"/>
              <a:t> </a:t>
            </a:r>
            <a:r>
              <a:rPr lang="es-MX" dirty="0" err="1"/>
              <a:t>capacity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resource</a:t>
            </a:r>
            <a:r>
              <a:rPr lang="es-MX" dirty="0"/>
              <a:t>.</a:t>
            </a:r>
          </a:p>
          <a:p>
            <a:r>
              <a:rPr lang="es-MX" dirty="0"/>
              <a:t> </a:t>
            </a:r>
            <a:r>
              <a:rPr lang="es-MX" b="1" dirty="0" err="1"/>
              <a:t>Irrigation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a </a:t>
            </a:r>
            <a:r>
              <a:rPr lang="es-MX" dirty="0" err="1"/>
              <a:t>man-made</a:t>
            </a:r>
            <a:r>
              <a:rPr lang="es-MX" dirty="0"/>
              <a:t> CPR: </a:t>
            </a:r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infrastructure</a:t>
            </a:r>
            <a:r>
              <a:rPr lang="es-MX" dirty="0"/>
              <a:t> </a:t>
            </a:r>
            <a:r>
              <a:rPr lang="es-MX" dirty="0" err="1"/>
              <a:t>maintenance</a:t>
            </a:r>
            <a:r>
              <a:rPr lang="es-MX" dirty="0"/>
              <a:t> </a:t>
            </a:r>
            <a:r>
              <a:rPr lang="es-MX" dirty="0">
                <a:sym typeface="Wingdings" pitchFamily="2" charset="2"/>
              </a:rPr>
              <a:t> </a:t>
            </a:r>
            <a:r>
              <a:rPr lang="es-MX" b="1" dirty="0" err="1">
                <a:sym typeface="Wingdings" pitchFamily="2" charset="2"/>
              </a:rPr>
              <a:t>provision</a:t>
            </a:r>
            <a:r>
              <a:rPr lang="es-MX" b="1" dirty="0">
                <a:sym typeface="Wingdings" pitchFamily="2" charset="2"/>
              </a:rPr>
              <a:t> </a:t>
            </a:r>
            <a:r>
              <a:rPr lang="es-MX" b="1" dirty="0" err="1">
                <a:sym typeface="Wingdings" pitchFamily="2" charset="2"/>
              </a:rPr>
              <a:t>issues</a:t>
            </a:r>
            <a:r>
              <a:rPr lang="es-MX" dirty="0">
                <a:sym typeface="Wingdings" pitchFamily="2" charset="2"/>
              </a:rPr>
              <a:t>; </a:t>
            </a:r>
            <a:r>
              <a:rPr lang="es-MX" dirty="0" err="1">
                <a:sym typeface="Wingdings" pitchFamily="2" charset="2"/>
              </a:rPr>
              <a:t>water</a:t>
            </a:r>
            <a:r>
              <a:rPr lang="es-MX" dirty="0">
                <a:sym typeface="Wingdings" pitchFamily="2" charset="2"/>
              </a:rPr>
              <a:t> and </a:t>
            </a:r>
            <a:r>
              <a:rPr lang="es-MX" dirty="0" err="1">
                <a:sym typeface="Wingdings" pitchFamily="2" charset="2"/>
              </a:rPr>
              <a:t>irrigation</a:t>
            </a:r>
            <a:r>
              <a:rPr lang="es-MX" dirty="0">
                <a:sym typeface="Wingdings" pitchFamily="2" charset="2"/>
              </a:rPr>
              <a:t> </a:t>
            </a:r>
            <a:r>
              <a:rPr lang="es-MX" dirty="0" err="1">
                <a:sym typeface="Wingdings" pitchFamily="2" charset="2"/>
              </a:rPr>
              <a:t>system</a:t>
            </a:r>
            <a:r>
              <a:rPr lang="es-MX" dirty="0">
                <a:sym typeface="Wingdings" pitchFamily="2" charset="2"/>
              </a:rPr>
              <a:t> (IS)</a:t>
            </a:r>
            <a:r>
              <a:rPr lang="es-MX" dirty="0" err="1">
                <a:sym typeface="Wingdings" pitchFamily="2" charset="2"/>
              </a:rPr>
              <a:t>usage</a:t>
            </a:r>
            <a:r>
              <a:rPr lang="es-MX" dirty="0">
                <a:sym typeface="Wingdings" pitchFamily="2" charset="2"/>
              </a:rPr>
              <a:t> (time)  </a:t>
            </a:r>
            <a:r>
              <a:rPr lang="es-MX" b="1" dirty="0" err="1">
                <a:sym typeface="Wingdings" pitchFamily="2" charset="2"/>
              </a:rPr>
              <a:t>appropiation</a:t>
            </a:r>
            <a:r>
              <a:rPr lang="es-MX" b="1" dirty="0">
                <a:sym typeface="Wingdings" pitchFamily="2" charset="2"/>
              </a:rPr>
              <a:t> </a:t>
            </a:r>
            <a:r>
              <a:rPr lang="es-MX" b="1" dirty="0" err="1">
                <a:sym typeface="Wingdings" pitchFamily="2" charset="2"/>
              </a:rPr>
              <a:t>issues</a:t>
            </a:r>
            <a:r>
              <a:rPr lang="es-MX" b="1" dirty="0">
                <a:sym typeface="Wingdings" pitchFamily="2" charset="2"/>
              </a:rPr>
              <a:t>.</a:t>
            </a:r>
          </a:p>
          <a:p>
            <a:r>
              <a:rPr lang="es-MX" b="1" dirty="0">
                <a:sym typeface="Wingdings" pitchFamily="2" charset="2"/>
              </a:rPr>
              <a:t>IS </a:t>
            </a:r>
            <a:r>
              <a:rPr lang="es-MX" dirty="0" err="1">
                <a:sym typeface="Wingdings" pitchFamily="2" charset="2"/>
              </a:rPr>
              <a:t>represents</a:t>
            </a:r>
            <a:r>
              <a:rPr lang="es-MX" dirty="0">
                <a:sym typeface="Wingdings" pitchFamily="2" charset="2"/>
              </a:rPr>
              <a:t> </a:t>
            </a:r>
            <a:r>
              <a:rPr lang="es-MX" dirty="0" err="1">
                <a:sym typeface="Wingdings" pitchFamily="2" charset="2"/>
              </a:rPr>
              <a:t>an</a:t>
            </a:r>
            <a:r>
              <a:rPr lang="es-MX" dirty="0">
                <a:sym typeface="Wingdings" pitchFamily="2" charset="2"/>
              </a:rPr>
              <a:t> arena </a:t>
            </a:r>
            <a:r>
              <a:rPr lang="es-MX" dirty="0" err="1">
                <a:sym typeface="Wingdings" pitchFamily="2" charset="2"/>
              </a:rPr>
              <a:t>where</a:t>
            </a:r>
            <a:r>
              <a:rPr lang="es-MX" dirty="0">
                <a:sym typeface="Wingdings" pitchFamily="2" charset="2"/>
              </a:rPr>
              <a:t> </a:t>
            </a:r>
            <a:r>
              <a:rPr lang="es-MX" dirty="0" err="1">
                <a:sym typeface="Wingdings" pitchFamily="2" charset="2"/>
              </a:rPr>
              <a:t>multiple</a:t>
            </a:r>
            <a:r>
              <a:rPr lang="es-MX" dirty="0">
                <a:sym typeface="Wingdings" pitchFamily="2" charset="2"/>
              </a:rPr>
              <a:t> </a:t>
            </a:r>
            <a:r>
              <a:rPr lang="es-MX" dirty="0" err="1">
                <a:sym typeface="Wingdings" pitchFamily="2" charset="2"/>
              </a:rPr>
              <a:t>heterogeneous</a:t>
            </a:r>
            <a:r>
              <a:rPr lang="es-MX" dirty="0">
                <a:sym typeface="Wingdings" pitchFamily="2" charset="2"/>
              </a:rPr>
              <a:t> </a:t>
            </a:r>
            <a:r>
              <a:rPr lang="es-MX" dirty="0" err="1">
                <a:sym typeface="Wingdings" pitchFamily="2" charset="2"/>
              </a:rPr>
              <a:t>interests</a:t>
            </a:r>
            <a:r>
              <a:rPr lang="es-MX" dirty="0">
                <a:sym typeface="Wingdings" pitchFamily="2" charset="2"/>
              </a:rPr>
              <a:t> are </a:t>
            </a:r>
            <a:r>
              <a:rPr lang="es-MX" dirty="0" err="1">
                <a:sym typeface="Wingdings" pitchFamily="2" charset="2"/>
              </a:rPr>
              <a:t>interacting</a:t>
            </a:r>
            <a:r>
              <a:rPr lang="es-MX" dirty="0">
                <a:sym typeface="Wingdings" pitchFamily="2" charset="2"/>
              </a:rPr>
              <a:t>.</a:t>
            </a:r>
            <a:endParaRPr lang="es-MX" b="1" dirty="0"/>
          </a:p>
          <a:p>
            <a:endParaRPr lang="es-MX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RRA: </a:t>
            </a:r>
            <a:r>
              <a:rPr lang="es-MX" dirty="0" err="1"/>
              <a:t>results</a:t>
            </a:r>
            <a:endParaRPr lang="es-MX" dirty="0"/>
          </a:p>
        </p:txBody>
      </p:sp>
      <p:pic>
        <p:nvPicPr>
          <p:cNvPr id="4" name="3 Marcador de contenido" descr="sectores RV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188" y="1554163"/>
            <a:ext cx="5052531" cy="4788000"/>
          </a:xfrm>
        </p:spPr>
      </p:pic>
      <p:sp>
        <p:nvSpPr>
          <p:cNvPr id="5" name="4 CuadroTexto"/>
          <p:cNvSpPr txBox="1"/>
          <p:nvPr/>
        </p:nvSpPr>
        <p:spPr>
          <a:xfrm>
            <a:off x="3428992" y="1142984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accent2"/>
                </a:solidFill>
              </a:rPr>
              <a:t>General Mariano Escobedo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RRA: </a:t>
            </a:r>
            <a:r>
              <a:rPr lang="es-MX" dirty="0" err="1"/>
              <a:t>results</a:t>
            </a:r>
            <a:endParaRPr lang="es-MX" dirty="0"/>
          </a:p>
        </p:txBody>
      </p:sp>
      <p:pic>
        <p:nvPicPr>
          <p:cNvPr id="4" name="3 Marcador de contenido" descr="cuadro rr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096" y="1554163"/>
            <a:ext cx="7738208" cy="452596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RRA: </a:t>
            </a:r>
            <a:r>
              <a:rPr lang="es-MX" dirty="0" err="1"/>
              <a:t>results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RQ1.1 How </a:t>
            </a:r>
            <a:r>
              <a:rPr lang="es-MX" dirty="0" err="1"/>
              <a:t>successful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local </a:t>
            </a:r>
            <a:r>
              <a:rPr lang="es-MX" dirty="0" err="1"/>
              <a:t>forms</a:t>
            </a:r>
            <a:r>
              <a:rPr lang="es-MX" dirty="0"/>
              <a:t> of </a:t>
            </a:r>
            <a:r>
              <a:rPr lang="es-MX" dirty="0" err="1"/>
              <a:t>institutions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</a:t>
            </a:r>
            <a:r>
              <a:rPr lang="es-MX" dirty="0" err="1"/>
              <a:t>been</a:t>
            </a:r>
            <a:r>
              <a:rPr lang="es-MX" dirty="0"/>
              <a:t> </a:t>
            </a:r>
            <a:r>
              <a:rPr lang="es-MX" dirty="0" err="1"/>
              <a:t>overcoming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appropiation</a:t>
            </a:r>
            <a:r>
              <a:rPr lang="es-MX" dirty="0"/>
              <a:t> and </a:t>
            </a:r>
            <a:r>
              <a:rPr lang="es-MX" dirty="0" err="1"/>
              <a:t>provision</a:t>
            </a:r>
            <a:r>
              <a:rPr lang="es-MX" dirty="0"/>
              <a:t> </a:t>
            </a:r>
            <a:r>
              <a:rPr lang="es-MX" dirty="0" err="1"/>
              <a:t>issues</a:t>
            </a:r>
            <a:r>
              <a:rPr lang="es-MX" dirty="0"/>
              <a:t> </a:t>
            </a:r>
            <a:r>
              <a:rPr lang="es-MX" dirty="0" err="1"/>
              <a:t>arising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use of a CPR?</a:t>
            </a:r>
          </a:p>
          <a:p>
            <a:r>
              <a:rPr lang="es-MX" dirty="0"/>
              <a:t>RQ1.2 </a:t>
            </a:r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TIS´s</a:t>
            </a:r>
            <a:r>
              <a:rPr lang="es-MX" dirty="0"/>
              <a:t> </a:t>
            </a:r>
            <a:r>
              <a:rPr lang="es-MX" dirty="0" err="1"/>
              <a:t>socioeconomic</a:t>
            </a:r>
            <a:r>
              <a:rPr lang="es-MX" dirty="0"/>
              <a:t> and contextual </a:t>
            </a:r>
            <a:r>
              <a:rPr lang="es-MX" dirty="0" err="1"/>
              <a:t>dimensions</a:t>
            </a:r>
            <a:r>
              <a:rPr lang="es-MX" dirty="0"/>
              <a:t> are </a:t>
            </a:r>
            <a:r>
              <a:rPr lang="es-MX" dirty="0" err="1"/>
              <a:t>affecting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sustainability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system</a:t>
            </a:r>
            <a:r>
              <a:rPr lang="es-MX" dirty="0"/>
              <a:t>?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err="1"/>
              <a:t>Results</a:t>
            </a:r>
            <a:r>
              <a:rPr lang="es-MX" sz="3200" dirty="0"/>
              <a:t>: </a:t>
            </a:r>
            <a:r>
              <a:rPr lang="es-MX" sz="3200" dirty="0" err="1"/>
              <a:t>kinship</a:t>
            </a:r>
            <a:r>
              <a:rPr lang="es-MX" sz="3200" dirty="0"/>
              <a:t> proxy </a:t>
            </a:r>
            <a:r>
              <a:rPr lang="es-MX" sz="3200" dirty="0" err="1"/>
              <a:t>networks</a:t>
            </a:r>
            <a:endParaRPr lang="es-MX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Rancho viejo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err="1"/>
              <a:t>gme</a:t>
            </a:r>
            <a:endParaRPr lang="es-MX" dirty="0"/>
          </a:p>
        </p:txBody>
      </p:sp>
      <p:pic>
        <p:nvPicPr>
          <p:cNvPr id="7" name="6 Marcador de contenido" descr="sur2sur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09711" y="1316038"/>
            <a:ext cx="3033565" cy="3941762"/>
          </a:xfrm>
        </p:spPr>
      </p:pic>
      <p:pic>
        <p:nvPicPr>
          <p:cNvPr id="8" name="7 Marcador de contenido" descr="PBN_GME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1068" y="1316038"/>
            <a:ext cx="3383688" cy="394176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/>
              <a:t>Results</a:t>
            </a:r>
            <a:r>
              <a:rPr lang="es-MX" dirty="0"/>
              <a:t>: </a:t>
            </a:r>
            <a:r>
              <a:rPr lang="es-MX" dirty="0" err="1"/>
              <a:t>second</a:t>
            </a:r>
            <a:r>
              <a:rPr lang="es-MX" dirty="0"/>
              <a:t> </a:t>
            </a:r>
            <a:r>
              <a:rPr lang="es-MX" dirty="0" err="1"/>
              <a:t>hand</a:t>
            </a:r>
            <a:r>
              <a:rPr lang="es-MX" dirty="0"/>
              <a:t> </a:t>
            </a:r>
            <a:r>
              <a:rPr lang="es-MX" dirty="0" err="1"/>
              <a:t>relational</a:t>
            </a:r>
            <a:r>
              <a:rPr lang="es-MX" dirty="0"/>
              <a:t> data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Rancho viejo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err="1"/>
              <a:t>gme</a:t>
            </a:r>
            <a:endParaRPr lang="es-MX" dirty="0"/>
          </a:p>
        </p:txBody>
      </p:sp>
      <p:pic>
        <p:nvPicPr>
          <p:cNvPr id="7" name="6 Marcador de contenido" descr="sur2sur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-32" y="1571612"/>
            <a:ext cx="4466668" cy="3600000"/>
          </a:xfrm>
        </p:spPr>
      </p:pic>
      <p:pic>
        <p:nvPicPr>
          <p:cNvPr id="8" name="7 Marcador de contenido" descr="PBN_GME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571612"/>
            <a:ext cx="4498215" cy="3600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err="1"/>
              <a:t>Does</a:t>
            </a:r>
            <a:r>
              <a:rPr lang="es-MX" sz="2400" dirty="0"/>
              <a:t> proxy </a:t>
            </a:r>
            <a:r>
              <a:rPr lang="es-MX" sz="2400" dirty="0" err="1"/>
              <a:t>kinship</a:t>
            </a:r>
            <a:r>
              <a:rPr lang="es-MX" sz="2400" dirty="0"/>
              <a:t> </a:t>
            </a:r>
            <a:r>
              <a:rPr lang="es-MX" sz="2400" dirty="0" err="1"/>
              <a:t>network</a:t>
            </a:r>
            <a:r>
              <a:rPr lang="es-MX" sz="2400" dirty="0"/>
              <a:t> match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empirical</a:t>
            </a:r>
            <a:r>
              <a:rPr lang="es-MX" sz="2400" dirty="0"/>
              <a:t> data?</a:t>
            </a:r>
          </a:p>
        </p:txBody>
      </p:sp>
      <p:pic>
        <p:nvPicPr>
          <p:cNvPr id="4" name="3 Marcador de contenido" descr="Sin título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5" y="2466990"/>
            <a:ext cx="8629650" cy="3105150"/>
          </a:xfrm>
        </p:spPr>
      </p:pic>
      <p:sp>
        <p:nvSpPr>
          <p:cNvPr id="5" name="4 CuadroTexto"/>
          <p:cNvSpPr txBox="1"/>
          <p:nvPr/>
        </p:nvSpPr>
        <p:spPr>
          <a:xfrm>
            <a:off x="500034" y="1505538"/>
            <a:ext cx="3845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Rater</a:t>
            </a:r>
            <a:r>
              <a:rPr lang="es-MX" dirty="0"/>
              <a:t> 1.1 = </a:t>
            </a:r>
            <a:r>
              <a:rPr lang="es-MX" dirty="0" err="1"/>
              <a:t>empirical</a:t>
            </a:r>
            <a:r>
              <a:rPr lang="es-MX" dirty="0"/>
              <a:t> data</a:t>
            </a:r>
          </a:p>
          <a:p>
            <a:r>
              <a:rPr lang="es-MX" dirty="0" err="1"/>
              <a:t>Rater</a:t>
            </a:r>
            <a:r>
              <a:rPr lang="es-MX" dirty="0"/>
              <a:t> 4 = </a:t>
            </a:r>
            <a:r>
              <a:rPr lang="es-MX" dirty="0" err="1"/>
              <a:t>kinship</a:t>
            </a:r>
            <a:r>
              <a:rPr lang="es-MX" dirty="0"/>
              <a:t> proxy </a:t>
            </a:r>
            <a:r>
              <a:rPr lang="es-MX" dirty="0" err="1"/>
              <a:t>network</a:t>
            </a:r>
            <a:endParaRPr lang="es-MX" dirty="0"/>
          </a:p>
          <a:p>
            <a:r>
              <a:rPr lang="es-MX" dirty="0"/>
              <a:t>1 = “</a:t>
            </a:r>
            <a:r>
              <a:rPr lang="es-MX" dirty="0" err="1"/>
              <a:t>family</a:t>
            </a:r>
            <a:r>
              <a:rPr lang="es-MX" dirty="0"/>
              <a:t> + in-</a:t>
            </a:r>
            <a:r>
              <a:rPr lang="es-MX" dirty="0" err="1"/>
              <a:t>laws</a:t>
            </a:r>
            <a:r>
              <a:rPr lang="es-MX" dirty="0"/>
              <a:t>”; 3 = “No </a:t>
            </a:r>
            <a:r>
              <a:rPr lang="es-MX" dirty="0" err="1"/>
              <a:t>family</a:t>
            </a:r>
            <a:r>
              <a:rPr lang="es-MX" dirty="0"/>
              <a:t>”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5720" y="5631436"/>
            <a:ext cx="775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PABAK </a:t>
            </a:r>
            <a:r>
              <a:rPr lang="es-MX" dirty="0" err="1"/>
              <a:t>Index</a:t>
            </a:r>
            <a:r>
              <a:rPr lang="es-MX" dirty="0"/>
              <a:t> </a:t>
            </a:r>
            <a:r>
              <a:rPr lang="en-US" dirty="0"/>
              <a:t>0.65 [95% C.I. 0.554 - 0.75] suggesting a </a:t>
            </a:r>
            <a:r>
              <a:rPr lang="en-US" b="1" dirty="0"/>
              <a:t>substantial agreement</a:t>
            </a:r>
            <a:endParaRPr lang="es-MX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00034" y="1214422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Rancho Viejo Case </a:t>
            </a:r>
            <a:r>
              <a:rPr lang="es-MX" b="1" dirty="0" err="1"/>
              <a:t>Study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054762" y="1500174"/>
            <a:ext cx="3845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Rater</a:t>
            </a:r>
            <a:r>
              <a:rPr lang="es-MX" dirty="0"/>
              <a:t> 1.2 = </a:t>
            </a:r>
            <a:r>
              <a:rPr lang="es-MX" dirty="0" err="1"/>
              <a:t>empirical</a:t>
            </a:r>
            <a:r>
              <a:rPr lang="es-MX" dirty="0"/>
              <a:t> data</a:t>
            </a:r>
          </a:p>
          <a:p>
            <a:r>
              <a:rPr lang="es-MX" dirty="0" err="1"/>
              <a:t>Rater</a:t>
            </a:r>
            <a:r>
              <a:rPr lang="es-MX" dirty="0"/>
              <a:t> 4 = </a:t>
            </a:r>
            <a:r>
              <a:rPr lang="es-MX" dirty="0" err="1"/>
              <a:t>kinship</a:t>
            </a:r>
            <a:r>
              <a:rPr lang="es-MX" dirty="0"/>
              <a:t> proxy </a:t>
            </a:r>
            <a:r>
              <a:rPr lang="es-MX" dirty="0" err="1"/>
              <a:t>network</a:t>
            </a:r>
            <a:endParaRPr lang="es-MX" dirty="0"/>
          </a:p>
          <a:p>
            <a:r>
              <a:rPr lang="es-MX" dirty="0"/>
              <a:t>1 = “</a:t>
            </a:r>
            <a:r>
              <a:rPr lang="es-MX" dirty="0" err="1"/>
              <a:t>family</a:t>
            </a:r>
            <a:r>
              <a:rPr lang="es-MX" dirty="0"/>
              <a:t>”; 3 = “No </a:t>
            </a:r>
            <a:r>
              <a:rPr lang="es-MX" dirty="0" err="1"/>
              <a:t>family</a:t>
            </a:r>
            <a:r>
              <a:rPr lang="es-MX" dirty="0"/>
              <a:t> + in-</a:t>
            </a:r>
            <a:r>
              <a:rPr lang="es-MX" dirty="0" err="1"/>
              <a:t>laws</a:t>
            </a:r>
            <a:r>
              <a:rPr lang="es-MX" dirty="0"/>
              <a:t>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err="1"/>
              <a:t>Does</a:t>
            </a:r>
            <a:r>
              <a:rPr lang="es-MX" sz="2400" dirty="0"/>
              <a:t> proxy </a:t>
            </a:r>
            <a:r>
              <a:rPr lang="es-MX" sz="2400" dirty="0" err="1"/>
              <a:t>kinship</a:t>
            </a:r>
            <a:r>
              <a:rPr lang="es-MX" sz="2400" dirty="0"/>
              <a:t> </a:t>
            </a:r>
            <a:r>
              <a:rPr lang="es-MX" sz="2400" dirty="0" err="1"/>
              <a:t>network</a:t>
            </a:r>
            <a:r>
              <a:rPr lang="es-MX" sz="2400" dirty="0"/>
              <a:t> match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empirical</a:t>
            </a:r>
            <a:r>
              <a:rPr lang="es-MX" sz="2400" dirty="0"/>
              <a:t> data?</a:t>
            </a:r>
          </a:p>
        </p:txBody>
      </p:sp>
      <p:pic>
        <p:nvPicPr>
          <p:cNvPr id="4" name="3 Marcador de contenido" descr="Sin título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6" y="2466990"/>
            <a:ext cx="8604221" cy="3096000"/>
          </a:xfrm>
        </p:spPr>
      </p:pic>
      <p:sp>
        <p:nvSpPr>
          <p:cNvPr id="5" name="4 CuadroTexto"/>
          <p:cNvSpPr txBox="1"/>
          <p:nvPr/>
        </p:nvSpPr>
        <p:spPr>
          <a:xfrm>
            <a:off x="500034" y="1505538"/>
            <a:ext cx="3845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Rater</a:t>
            </a:r>
            <a:r>
              <a:rPr lang="es-MX" dirty="0"/>
              <a:t> 1.1 = </a:t>
            </a:r>
            <a:r>
              <a:rPr lang="es-MX" dirty="0" err="1"/>
              <a:t>empirical</a:t>
            </a:r>
            <a:r>
              <a:rPr lang="es-MX" dirty="0"/>
              <a:t> data</a:t>
            </a:r>
          </a:p>
          <a:p>
            <a:r>
              <a:rPr lang="es-MX" dirty="0" err="1"/>
              <a:t>Rater</a:t>
            </a:r>
            <a:r>
              <a:rPr lang="es-MX" dirty="0"/>
              <a:t> 4 = </a:t>
            </a:r>
            <a:r>
              <a:rPr lang="es-MX" dirty="0" err="1"/>
              <a:t>kinship</a:t>
            </a:r>
            <a:r>
              <a:rPr lang="es-MX" dirty="0"/>
              <a:t> proxy </a:t>
            </a:r>
            <a:r>
              <a:rPr lang="es-MX" dirty="0" err="1"/>
              <a:t>network</a:t>
            </a:r>
            <a:endParaRPr lang="es-MX" dirty="0"/>
          </a:p>
          <a:p>
            <a:r>
              <a:rPr lang="es-MX" dirty="0"/>
              <a:t>1 = “</a:t>
            </a:r>
            <a:r>
              <a:rPr lang="es-MX" dirty="0" err="1"/>
              <a:t>family</a:t>
            </a:r>
            <a:r>
              <a:rPr lang="es-MX" dirty="0"/>
              <a:t> + in-</a:t>
            </a:r>
            <a:r>
              <a:rPr lang="es-MX" dirty="0" err="1"/>
              <a:t>laws</a:t>
            </a:r>
            <a:r>
              <a:rPr lang="es-MX" dirty="0"/>
              <a:t>”; 3 = “No </a:t>
            </a:r>
            <a:r>
              <a:rPr lang="es-MX" dirty="0" err="1"/>
              <a:t>family</a:t>
            </a:r>
            <a:r>
              <a:rPr lang="es-MX" dirty="0"/>
              <a:t>”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5720" y="5631436"/>
            <a:ext cx="8516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B the prediction of kinship ties made an excellent agreement with the observed </a:t>
            </a:r>
          </a:p>
          <a:p>
            <a:r>
              <a:rPr lang="en-US" dirty="0"/>
              <a:t>data. Kappa point estimate was 0.966 [95% C.I. 0.899- 1.033] </a:t>
            </a:r>
          </a:p>
          <a:p>
            <a:r>
              <a:rPr lang="en-US" dirty="0"/>
              <a:t>suggesting an excellent agreement.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00034" y="1214422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GME </a:t>
            </a:r>
            <a:r>
              <a:rPr lang="es-MX" b="1" dirty="0" err="1"/>
              <a:t>Study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054762" y="1500174"/>
            <a:ext cx="3845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Rater</a:t>
            </a:r>
            <a:r>
              <a:rPr lang="es-MX" dirty="0"/>
              <a:t> 1.2 = </a:t>
            </a:r>
            <a:r>
              <a:rPr lang="es-MX" dirty="0" err="1"/>
              <a:t>empirical</a:t>
            </a:r>
            <a:r>
              <a:rPr lang="es-MX" dirty="0"/>
              <a:t> data</a:t>
            </a:r>
          </a:p>
          <a:p>
            <a:r>
              <a:rPr lang="es-MX" dirty="0" err="1"/>
              <a:t>Rater</a:t>
            </a:r>
            <a:r>
              <a:rPr lang="es-MX" dirty="0"/>
              <a:t> 4 = </a:t>
            </a:r>
            <a:r>
              <a:rPr lang="es-MX" dirty="0" err="1"/>
              <a:t>kinship</a:t>
            </a:r>
            <a:r>
              <a:rPr lang="es-MX" dirty="0"/>
              <a:t> proxy </a:t>
            </a:r>
            <a:r>
              <a:rPr lang="es-MX" dirty="0" err="1"/>
              <a:t>network</a:t>
            </a:r>
            <a:endParaRPr lang="es-MX" dirty="0"/>
          </a:p>
          <a:p>
            <a:r>
              <a:rPr lang="es-MX" dirty="0"/>
              <a:t>1 = “</a:t>
            </a:r>
            <a:r>
              <a:rPr lang="es-MX" dirty="0" err="1"/>
              <a:t>family</a:t>
            </a:r>
            <a:r>
              <a:rPr lang="es-MX" dirty="0"/>
              <a:t>”; 3 = “No </a:t>
            </a:r>
            <a:r>
              <a:rPr lang="es-MX" dirty="0" err="1"/>
              <a:t>family</a:t>
            </a:r>
            <a:r>
              <a:rPr lang="es-MX" dirty="0"/>
              <a:t> + in-</a:t>
            </a:r>
            <a:r>
              <a:rPr lang="es-MX" dirty="0" err="1"/>
              <a:t>laws</a:t>
            </a:r>
            <a:r>
              <a:rPr lang="es-MX" dirty="0"/>
              <a:t>”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RESULTS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Strategy</a:t>
            </a:r>
            <a:r>
              <a:rPr lang="es-MX" dirty="0"/>
              <a:t> 1 </a:t>
            </a:r>
            <a:r>
              <a:rPr lang="es-MX" dirty="0" err="1"/>
              <a:t>hypotheses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err="1"/>
              <a:t>Hypotheses</a:t>
            </a:r>
            <a:r>
              <a:rPr lang="es-MX" dirty="0"/>
              <a:t> </a:t>
            </a:r>
            <a:r>
              <a:rPr lang="es-MX" dirty="0" err="1"/>
              <a:t>testing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b="1" u="sng" dirty="0"/>
              <a:t>H 1.1 </a:t>
            </a:r>
            <a:r>
              <a:rPr lang="es-MX" dirty="0"/>
              <a:t>a proxy </a:t>
            </a:r>
            <a:r>
              <a:rPr lang="es-MX" dirty="0" err="1"/>
              <a:t>kinship</a:t>
            </a:r>
            <a:r>
              <a:rPr lang="es-MX" dirty="0"/>
              <a:t> </a:t>
            </a:r>
            <a:r>
              <a:rPr lang="es-MX" dirty="0" err="1"/>
              <a:t>network</a:t>
            </a:r>
            <a:r>
              <a:rPr lang="es-MX" dirty="0"/>
              <a:t> </a:t>
            </a:r>
            <a:r>
              <a:rPr lang="es-MX" dirty="0" err="1"/>
              <a:t>derived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a </a:t>
            </a:r>
            <a:r>
              <a:rPr lang="es-MX" dirty="0" err="1"/>
              <a:t>membership</a:t>
            </a:r>
            <a:r>
              <a:rPr lang="es-MX" dirty="0"/>
              <a:t> </a:t>
            </a:r>
            <a:r>
              <a:rPr lang="es-MX" dirty="0" err="1"/>
              <a:t>list</a:t>
            </a:r>
            <a:r>
              <a:rPr lang="es-MX" dirty="0"/>
              <a:t> of a TIS, </a:t>
            </a:r>
            <a:r>
              <a:rPr lang="es-MX" dirty="0" err="1"/>
              <a:t>where</a:t>
            </a:r>
            <a:r>
              <a:rPr lang="es-MX" dirty="0"/>
              <a:t> </a:t>
            </a:r>
            <a:r>
              <a:rPr lang="es-MX" dirty="0" err="1"/>
              <a:t>persons</a:t>
            </a:r>
            <a:r>
              <a:rPr lang="es-MX" dirty="0"/>
              <a:t> </a:t>
            </a:r>
            <a:r>
              <a:rPr lang="es-MX" dirty="0" err="1"/>
              <a:t>sharing</a:t>
            </a:r>
            <a:r>
              <a:rPr lang="es-MX" dirty="0"/>
              <a:t> at </a:t>
            </a:r>
            <a:r>
              <a:rPr lang="es-MX" dirty="0" err="1"/>
              <a:t>least</a:t>
            </a:r>
            <a:r>
              <a:rPr lang="es-MX" dirty="0"/>
              <a:t>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surname</a:t>
            </a:r>
            <a:r>
              <a:rPr lang="es-MX" dirty="0"/>
              <a:t> are </a:t>
            </a:r>
            <a:r>
              <a:rPr lang="es-MX" dirty="0" err="1"/>
              <a:t>considered</a:t>
            </a:r>
            <a:r>
              <a:rPr lang="es-MX" dirty="0"/>
              <a:t> as “</a:t>
            </a:r>
            <a:r>
              <a:rPr lang="es-MX" dirty="0" err="1"/>
              <a:t>direct</a:t>
            </a:r>
            <a:r>
              <a:rPr lang="es-MX" dirty="0"/>
              <a:t> </a:t>
            </a:r>
            <a:r>
              <a:rPr lang="es-MX" dirty="0" err="1"/>
              <a:t>family”presents</a:t>
            </a:r>
            <a:r>
              <a:rPr lang="es-MX" dirty="0"/>
              <a:t> a “</a:t>
            </a:r>
            <a:r>
              <a:rPr lang="es-MX" dirty="0" err="1"/>
              <a:t>substantial</a:t>
            </a:r>
            <a:r>
              <a:rPr lang="es-MX" dirty="0"/>
              <a:t> </a:t>
            </a:r>
            <a:r>
              <a:rPr lang="es-MX" dirty="0" err="1"/>
              <a:t>agreement”with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real </a:t>
            </a:r>
            <a:r>
              <a:rPr lang="es-MX" dirty="0" err="1"/>
              <a:t>family</a:t>
            </a:r>
            <a:r>
              <a:rPr lang="es-MX" dirty="0"/>
              <a:t> </a:t>
            </a:r>
            <a:r>
              <a:rPr lang="es-MX" dirty="0" err="1"/>
              <a:t>relationships</a:t>
            </a:r>
            <a:r>
              <a:rPr lang="es-MX" dirty="0"/>
              <a:t>.</a:t>
            </a:r>
          </a:p>
          <a:p>
            <a:r>
              <a:rPr lang="es-MX" b="1" u="sng" dirty="0"/>
              <a:t>H 1.2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possible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predict</a:t>
            </a:r>
            <a:r>
              <a:rPr lang="es-MX" dirty="0"/>
              <a:t> extended </a:t>
            </a:r>
            <a:r>
              <a:rPr lang="es-MX" dirty="0" err="1"/>
              <a:t>family</a:t>
            </a:r>
            <a:r>
              <a:rPr lang="es-MX" dirty="0"/>
              <a:t> </a:t>
            </a:r>
            <a:r>
              <a:rPr lang="es-MX" dirty="0" err="1"/>
              <a:t>relationships</a:t>
            </a:r>
            <a:r>
              <a:rPr lang="es-MX" dirty="0"/>
              <a:t> “</a:t>
            </a:r>
            <a:r>
              <a:rPr lang="es-MX" dirty="0" err="1"/>
              <a:t>closing</a:t>
            </a:r>
            <a:r>
              <a:rPr lang="es-MX" dirty="0"/>
              <a:t>”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triangles</a:t>
            </a:r>
            <a:r>
              <a:rPr lang="es-MX" dirty="0"/>
              <a:t> </a:t>
            </a:r>
            <a:r>
              <a:rPr lang="es-MX" dirty="0" err="1"/>
              <a:t>formed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proxy </a:t>
            </a:r>
            <a:r>
              <a:rPr lang="es-MX" dirty="0" err="1"/>
              <a:t>kinship</a:t>
            </a:r>
            <a:r>
              <a:rPr lang="es-MX" dirty="0"/>
              <a:t> </a:t>
            </a:r>
            <a:r>
              <a:rPr lang="es-MX" dirty="0" err="1"/>
              <a:t>network</a:t>
            </a:r>
            <a:r>
              <a:rPr lang="es-MX" dirty="0"/>
              <a:t>. 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b="1" u="sng" dirty="0"/>
              <a:t>H 1.1</a:t>
            </a:r>
            <a:r>
              <a:rPr lang="es-MX" dirty="0"/>
              <a:t>   NOT REJECTED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b="1" u="sng" dirty="0"/>
              <a:t>H 1.2</a:t>
            </a:r>
            <a:r>
              <a:rPr lang="es-MX" b="1" dirty="0"/>
              <a:t>    </a:t>
            </a:r>
            <a:r>
              <a:rPr lang="es-MX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REJECTED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57818" y="3929066"/>
            <a:ext cx="196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>
                <a:solidFill>
                  <a:schemeClr val="accent4"/>
                </a:solidFill>
              </a:rPr>
              <a:t>Results</a:t>
            </a:r>
            <a:r>
              <a:rPr lang="es-MX" i="1" dirty="0">
                <a:solidFill>
                  <a:schemeClr val="accent4"/>
                </a:solidFill>
              </a:rPr>
              <a:t> </a:t>
            </a:r>
            <a:r>
              <a:rPr lang="es-MX" i="1" dirty="0" err="1">
                <a:solidFill>
                  <a:schemeClr val="accent4"/>
                </a:solidFill>
              </a:rPr>
              <a:t>not</a:t>
            </a:r>
            <a:r>
              <a:rPr lang="es-MX" i="1" dirty="0">
                <a:solidFill>
                  <a:schemeClr val="accent4"/>
                </a:solidFill>
              </a:rPr>
              <a:t> </a:t>
            </a:r>
            <a:r>
              <a:rPr lang="es-MX" i="1" dirty="0" err="1">
                <a:solidFill>
                  <a:schemeClr val="accent4"/>
                </a:solidFill>
              </a:rPr>
              <a:t>shown</a:t>
            </a:r>
            <a:endParaRPr lang="es-MX" i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ERGM </a:t>
            </a:r>
            <a:r>
              <a:rPr lang="es-MX" dirty="0" err="1"/>
              <a:t>results</a:t>
            </a:r>
            <a:endParaRPr lang="es-MX" dirty="0"/>
          </a:p>
        </p:txBody>
      </p:sp>
      <p:pic>
        <p:nvPicPr>
          <p:cNvPr id="4" name="3 Marcador de contenido" descr="rv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354" y="1831996"/>
            <a:ext cx="6569692" cy="4525962"/>
          </a:xfrm>
        </p:spPr>
      </p:pic>
      <p:sp>
        <p:nvSpPr>
          <p:cNvPr id="5" name="4 CuadroTexto"/>
          <p:cNvSpPr txBox="1"/>
          <p:nvPr/>
        </p:nvSpPr>
        <p:spPr>
          <a:xfrm>
            <a:off x="1285852" y="1428736"/>
            <a:ext cx="677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Approximate</a:t>
            </a:r>
            <a:r>
              <a:rPr lang="es-MX" dirty="0"/>
              <a:t> MLE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dyadic</a:t>
            </a:r>
            <a:r>
              <a:rPr lang="es-MX" dirty="0"/>
              <a:t> </a:t>
            </a:r>
            <a:r>
              <a:rPr lang="es-MX" dirty="0" err="1"/>
              <a:t>independence</a:t>
            </a:r>
            <a:r>
              <a:rPr lang="es-MX" dirty="0"/>
              <a:t> </a:t>
            </a:r>
            <a:r>
              <a:rPr lang="es-MX" dirty="0" err="1"/>
              <a:t>model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RV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715140" y="1928802"/>
            <a:ext cx="1143008" cy="29289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7858148" y="2285992"/>
            <a:ext cx="75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 err="1"/>
              <a:t>Negative</a:t>
            </a:r>
            <a:endParaRPr lang="es-MX" sz="1200" b="1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7858148" y="2643182"/>
            <a:ext cx="75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 err="1"/>
              <a:t>Negative</a:t>
            </a:r>
            <a:endParaRPr lang="es-MX" sz="1200" b="1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858148" y="2866249"/>
            <a:ext cx="75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 err="1"/>
              <a:t>Negative</a:t>
            </a:r>
            <a:endParaRPr lang="es-MX" sz="1200" b="1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858148" y="3080563"/>
            <a:ext cx="75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 err="1"/>
              <a:t>Negative</a:t>
            </a:r>
            <a:endParaRPr lang="es-MX" sz="1200" b="1" i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858148" y="3366315"/>
            <a:ext cx="683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/>
              <a:t>Positive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858148" y="3723505"/>
            <a:ext cx="683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/>
              <a:t>Positive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ERGM </a:t>
            </a:r>
            <a:r>
              <a:rPr lang="es-MX" dirty="0" err="1"/>
              <a:t>results</a:t>
            </a:r>
            <a:endParaRPr lang="es-MX" dirty="0"/>
          </a:p>
        </p:txBody>
      </p:sp>
      <p:pic>
        <p:nvPicPr>
          <p:cNvPr id="4" name="3 Marcador de contenido" descr="rv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966" y="1831996"/>
            <a:ext cx="5788467" cy="4525962"/>
          </a:xfrm>
        </p:spPr>
      </p:pic>
      <p:sp>
        <p:nvSpPr>
          <p:cNvPr id="5" name="4 CuadroTexto"/>
          <p:cNvSpPr txBox="1"/>
          <p:nvPr/>
        </p:nvSpPr>
        <p:spPr>
          <a:xfrm>
            <a:off x="1285852" y="1428736"/>
            <a:ext cx="697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Approximate</a:t>
            </a:r>
            <a:r>
              <a:rPr lang="es-MX" dirty="0"/>
              <a:t> MLE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dyadic</a:t>
            </a:r>
            <a:r>
              <a:rPr lang="es-MX" dirty="0"/>
              <a:t> </a:t>
            </a:r>
            <a:r>
              <a:rPr lang="es-MX" dirty="0" err="1"/>
              <a:t>independence</a:t>
            </a:r>
            <a:r>
              <a:rPr lang="es-MX" dirty="0"/>
              <a:t> </a:t>
            </a:r>
            <a:r>
              <a:rPr lang="es-MX" dirty="0" err="1"/>
              <a:t>model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GME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215074" y="1857364"/>
            <a:ext cx="1143008" cy="29289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introduction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err="1"/>
              <a:t>For</a:t>
            </a:r>
            <a:r>
              <a:rPr lang="es-MX" dirty="0"/>
              <a:t> a </a:t>
            </a:r>
            <a:r>
              <a:rPr lang="es-MX" dirty="0" err="1"/>
              <a:t>long</a:t>
            </a:r>
            <a:r>
              <a:rPr lang="es-MX" dirty="0"/>
              <a:t> time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was</a:t>
            </a:r>
            <a:r>
              <a:rPr lang="es-MX" dirty="0"/>
              <a:t> </a:t>
            </a:r>
            <a:r>
              <a:rPr lang="es-MX" dirty="0" err="1"/>
              <a:t>considered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collectivities</a:t>
            </a:r>
            <a:r>
              <a:rPr lang="es-MX" dirty="0"/>
              <a:t> </a:t>
            </a:r>
            <a:r>
              <a:rPr lang="es-MX" dirty="0" err="1"/>
              <a:t>were</a:t>
            </a:r>
            <a:r>
              <a:rPr lang="es-MX" dirty="0"/>
              <a:t> </a:t>
            </a:r>
            <a:r>
              <a:rPr lang="es-MX" dirty="0" err="1"/>
              <a:t>condemded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fall</a:t>
            </a:r>
            <a:r>
              <a:rPr lang="es-MX" dirty="0"/>
              <a:t> </a:t>
            </a:r>
            <a:r>
              <a:rPr lang="es-MX" dirty="0" err="1"/>
              <a:t>into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destructive</a:t>
            </a:r>
            <a:r>
              <a:rPr lang="es-MX" dirty="0"/>
              <a:t> </a:t>
            </a:r>
            <a:r>
              <a:rPr lang="es-MX" dirty="0" err="1"/>
              <a:t>spiral</a:t>
            </a:r>
            <a:r>
              <a:rPr lang="es-MX" dirty="0"/>
              <a:t> </a:t>
            </a:r>
            <a:r>
              <a:rPr lang="es-MX" dirty="0" err="1"/>
              <a:t>created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CPRs´perverse</a:t>
            </a:r>
            <a:r>
              <a:rPr lang="es-MX" dirty="0"/>
              <a:t> incentives.</a:t>
            </a:r>
          </a:p>
          <a:p>
            <a:r>
              <a:rPr lang="es-MX" dirty="0" err="1"/>
              <a:t>Collectivities</a:t>
            </a:r>
            <a:r>
              <a:rPr lang="es-MX" dirty="0"/>
              <a:t> </a:t>
            </a:r>
            <a:r>
              <a:rPr lang="es-MX" dirty="0" err="1"/>
              <a:t>needed</a:t>
            </a:r>
            <a:r>
              <a:rPr lang="es-MX" dirty="0"/>
              <a:t> </a:t>
            </a:r>
            <a:r>
              <a:rPr lang="es-MX" dirty="0" err="1"/>
              <a:t>external</a:t>
            </a:r>
            <a:r>
              <a:rPr lang="es-MX" dirty="0"/>
              <a:t> </a:t>
            </a:r>
            <a:r>
              <a:rPr lang="es-MX" dirty="0" err="1"/>
              <a:t>help</a:t>
            </a:r>
            <a:r>
              <a:rPr lang="es-MX" dirty="0"/>
              <a:t> </a:t>
            </a:r>
            <a:r>
              <a:rPr lang="es-MX" dirty="0" err="1"/>
              <a:t>through</a:t>
            </a:r>
            <a:r>
              <a:rPr lang="es-MX" dirty="0"/>
              <a:t> </a:t>
            </a:r>
            <a:r>
              <a:rPr lang="es-MX" dirty="0" err="1"/>
              <a:t>government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market</a:t>
            </a:r>
            <a:r>
              <a:rPr lang="es-MX" dirty="0"/>
              <a:t> </a:t>
            </a:r>
            <a:r>
              <a:rPr lang="es-MX" dirty="0" err="1"/>
              <a:t>regulation</a:t>
            </a:r>
            <a:r>
              <a:rPr lang="es-MX" dirty="0"/>
              <a:t>.</a:t>
            </a:r>
          </a:p>
          <a:p>
            <a:r>
              <a:rPr lang="es-MX" b="1" dirty="0" err="1"/>
              <a:t>But</a:t>
            </a:r>
            <a:r>
              <a:rPr lang="es-MX" b="1" dirty="0"/>
              <a:t>,</a:t>
            </a:r>
            <a:r>
              <a:rPr lang="es-MX" dirty="0"/>
              <a:t> </a:t>
            </a:r>
            <a:r>
              <a:rPr lang="es-MX" dirty="0" err="1"/>
              <a:t>scholars</a:t>
            </a:r>
            <a:r>
              <a:rPr lang="es-MX" dirty="0"/>
              <a:t> </a:t>
            </a:r>
            <a:r>
              <a:rPr lang="es-MX" dirty="0" err="1"/>
              <a:t>started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look at cases </a:t>
            </a:r>
            <a:r>
              <a:rPr lang="es-MX" dirty="0" err="1"/>
              <a:t>where</a:t>
            </a:r>
            <a:r>
              <a:rPr lang="es-MX" dirty="0"/>
              <a:t> </a:t>
            </a:r>
            <a:r>
              <a:rPr lang="es-MX" dirty="0" err="1"/>
              <a:t>communities</a:t>
            </a:r>
            <a:r>
              <a:rPr lang="es-MX" dirty="0"/>
              <a:t> </a:t>
            </a:r>
            <a:r>
              <a:rPr lang="es-MX" dirty="0" err="1"/>
              <a:t>had</a:t>
            </a:r>
            <a:r>
              <a:rPr lang="es-MX" dirty="0"/>
              <a:t> </a:t>
            </a:r>
            <a:r>
              <a:rPr lang="es-MX" dirty="0" err="1"/>
              <a:t>succed</a:t>
            </a:r>
            <a:r>
              <a:rPr lang="es-MX" dirty="0"/>
              <a:t> </a:t>
            </a:r>
            <a:r>
              <a:rPr lang="es-MX" dirty="0" err="1"/>
              <a:t>managing</a:t>
            </a:r>
            <a:r>
              <a:rPr lang="es-MX" dirty="0"/>
              <a:t> </a:t>
            </a:r>
            <a:r>
              <a:rPr lang="es-MX" dirty="0" err="1"/>
              <a:t>their</a:t>
            </a:r>
            <a:r>
              <a:rPr lang="es-MX" dirty="0"/>
              <a:t> CPR w/o </a:t>
            </a:r>
            <a:r>
              <a:rPr lang="es-MX" dirty="0" err="1"/>
              <a:t>external</a:t>
            </a:r>
            <a:r>
              <a:rPr lang="es-MX" dirty="0"/>
              <a:t> </a:t>
            </a:r>
            <a:r>
              <a:rPr lang="es-MX" dirty="0" err="1"/>
              <a:t>help</a:t>
            </a:r>
            <a:r>
              <a:rPr lang="es-MX" dirty="0"/>
              <a:t>.</a:t>
            </a:r>
          </a:p>
          <a:p>
            <a:r>
              <a:rPr lang="es-MX" dirty="0" err="1"/>
              <a:t>Among</a:t>
            </a:r>
            <a:r>
              <a:rPr lang="es-MX" dirty="0"/>
              <a:t>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communities</a:t>
            </a:r>
            <a:r>
              <a:rPr lang="es-MX" dirty="0"/>
              <a:t> </a:t>
            </a:r>
            <a:r>
              <a:rPr lang="es-MX" dirty="0" err="1"/>
              <a:t>were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b="1" dirty="0" err="1"/>
              <a:t>traditional</a:t>
            </a:r>
            <a:r>
              <a:rPr lang="es-MX" b="1" dirty="0"/>
              <a:t> </a:t>
            </a:r>
            <a:r>
              <a:rPr lang="es-MX" b="1" dirty="0" err="1"/>
              <a:t>irrigation</a:t>
            </a:r>
            <a:r>
              <a:rPr lang="es-MX" b="1" dirty="0"/>
              <a:t> </a:t>
            </a:r>
            <a:r>
              <a:rPr lang="es-MX" b="1" dirty="0" err="1"/>
              <a:t>systems</a:t>
            </a:r>
            <a:r>
              <a:rPr lang="es-MX" b="1" dirty="0"/>
              <a:t> (TIS).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RESULTS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/>
              <a:t>Strategy</a:t>
            </a:r>
            <a:r>
              <a:rPr lang="es-MX" dirty="0"/>
              <a:t> 2 </a:t>
            </a:r>
            <a:r>
              <a:rPr lang="es-MX" dirty="0" err="1"/>
              <a:t>hypotheses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Hypotheses</a:t>
            </a:r>
            <a:r>
              <a:rPr lang="es-MX" dirty="0"/>
              <a:t> </a:t>
            </a:r>
            <a:r>
              <a:rPr lang="es-MX" dirty="0" err="1"/>
              <a:t>testing</a:t>
            </a:r>
            <a:r>
              <a:rPr lang="es-MX" dirty="0"/>
              <a:t> 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MX" b="1" u="sng" dirty="0"/>
              <a:t>H 2.1</a:t>
            </a:r>
            <a:r>
              <a:rPr lang="es-MX" dirty="0"/>
              <a:t> </a:t>
            </a:r>
            <a:r>
              <a:rPr lang="es-MX" dirty="0" err="1"/>
              <a:t>randomness</a:t>
            </a:r>
            <a:endParaRPr lang="es-MX" dirty="0"/>
          </a:p>
          <a:p>
            <a:endParaRPr lang="es-MX" dirty="0"/>
          </a:p>
          <a:p>
            <a:r>
              <a:rPr lang="es-MX" b="1" u="sng" dirty="0"/>
              <a:t>H 2.2</a:t>
            </a:r>
            <a:r>
              <a:rPr lang="es-MX" dirty="0"/>
              <a:t> </a:t>
            </a:r>
            <a:r>
              <a:rPr lang="es-MX" dirty="0" err="1"/>
              <a:t>family</a:t>
            </a:r>
            <a:r>
              <a:rPr lang="es-MX" dirty="0"/>
              <a:t> </a:t>
            </a:r>
            <a:r>
              <a:rPr lang="es-MX" dirty="0" err="1"/>
              <a:t>homophily</a:t>
            </a:r>
            <a:endParaRPr lang="es-MX" dirty="0"/>
          </a:p>
          <a:p>
            <a:endParaRPr lang="es-MX" dirty="0"/>
          </a:p>
          <a:p>
            <a:r>
              <a:rPr lang="es-MX" b="1" u="sng" dirty="0"/>
              <a:t>H 2.3</a:t>
            </a:r>
            <a:r>
              <a:rPr lang="es-MX" dirty="0"/>
              <a:t> </a:t>
            </a:r>
            <a:r>
              <a:rPr lang="es-MX" dirty="0" err="1"/>
              <a:t>propinquity</a:t>
            </a:r>
            <a:endParaRPr lang="es-MX" dirty="0"/>
          </a:p>
          <a:p>
            <a:endParaRPr lang="es-MX" dirty="0"/>
          </a:p>
          <a:p>
            <a:r>
              <a:rPr lang="es-MX" b="1" u="sng" dirty="0"/>
              <a:t>H 2.4</a:t>
            </a:r>
            <a:r>
              <a:rPr lang="es-MX" dirty="0"/>
              <a:t> extra-</a:t>
            </a:r>
            <a:r>
              <a:rPr lang="es-MX" dirty="0" err="1"/>
              <a:t>dyadic</a:t>
            </a:r>
            <a:r>
              <a:rPr lang="es-MX" dirty="0"/>
              <a:t> </a:t>
            </a:r>
            <a:r>
              <a:rPr lang="es-MX" dirty="0" err="1"/>
              <a:t>embeddeness</a:t>
            </a:r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/>
              <a:t>REJECTED</a:t>
            </a:r>
          </a:p>
          <a:p>
            <a:endParaRPr lang="es-MX" dirty="0"/>
          </a:p>
          <a:p>
            <a:r>
              <a:rPr lang="es-MX" dirty="0"/>
              <a:t>NOT REJECTED</a:t>
            </a:r>
          </a:p>
          <a:p>
            <a:endParaRPr lang="es-MX" dirty="0"/>
          </a:p>
          <a:p>
            <a:r>
              <a:rPr lang="es-MX" dirty="0"/>
              <a:t>NOT REJECTED</a:t>
            </a:r>
          </a:p>
          <a:p>
            <a:endParaRPr lang="es-MX" dirty="0"/>
          </a:p>
          <a:p>
            <a:r>
              <a:rPr lang="es-MX" dirty="0"/>
              <a:t>REJECTED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INTERPRETATION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err="1"/>
              <a:t>Geographical</a:t>
            </a:r>
            <a:r>
              <a:rPr lang="es-MX" dirty="0"/>
              <a:t> </a:t>
            </a:r>
            <a:r>
              <a:rPr lang="es-MX" dirty="0" err="1"/>
              <a:t>proximity</a:t>
            </a:r>
            <a:r>
              <a:rPr lang="es-MX" dirty="0"/>
              <a:t>.</a:t>
            </a:r>
          </a:p>
          <a:p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subgroups</a:t>
            </a:r>
            <a:r>
              <a:rPr lang="es-MX" dirty="0"/>
              <a:t>.</a:t>
            </a:r>
          </a:p>
          <a:p>
            <a:r>
              <a:rPr lang="es-MX" dirty="0" err="1"/>
              <a:t>Multiplexity</a:t>
            </a:r>
            <a:r>
              <a:rPr lang="es-MX" dirty="0"/>
              <a:t> (</a:t>
            </a:r>
            <a:r>
              <a:rPr lang="es-MX" dirty="0" err="1"/>
              <a:t>family</a:t>
            </a:r>
            <a:r>
              <a:rPr lang="es-MX" dirty="0"/>
              <a:t>).</a:t>
            </a:r>
          </a:p>
          <a:p>
            <a:r>
              <a:rPr lang="es-MX" dirty="0" err="1"/>
              <a:t>Triangles</a:t>
            </a:r>
            <a:r>
              <a:rPr lang="es-MX" dirty="0"/>
              <a:t> </a:t>
            </a:r>
            <a:r>
              <a:rPr lang="es-MX" dirty="0" err="1"/>
              <a:t>found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network</a:t>
            </a:r>
            <a:r>
              <a:rPr lang="es-MX" dirty="0"/>
              <a:t> are a </a:t>
            </a:r>
            <a:r>
              <a:rPr lang="es-MX" dirty="0" err="1"/>
              <a:t>by-product</a:t>
            </a:r>
            <a:r>
              <a:rPr lang="es-MX" dirty="0"/>
              <a:t> of </a:t>
            </a:r>
            <a:r>
              <a:rPr lang="es-MX" dirty="0" err="1"/>
              <a:t>exogenous</a:t>
            </a:r>
            <a:r>
              <a:rPr lang="es-MX" dirty="0"/>
              <a:t> </a:t>
            </a:r>
            <a:r>
              <a:rPr lang="es-MX" dirty="0" err="1"/>
              <a:t>processes</a:t>
            </a:r>
            <a:r>
              <a:rPr lang="es-MX" dirty="0"/>
              <a:t> </a:t>
            </a:r>
            <a:r>
              <a:rPr lang="es-MX" dirty="0" err="1"/>
              <a:t>involving</a:t>
            </a:r>
            <a:r>
              <a:rPr lang="es-MX" dirty="0"/>
              <a:t> nodal </a:t>
            </a:r>
            <a:r>
              <a:rPr lang="es-MX" dirty="0" err="1"/>
              <a:t>attributes</a:t>
            </a:r>
            <a:r>
              <a:rPr lang="es-MX" dirty="0"/>
              <a:t>.</a:t>
            </a:r>
          </a:p>
          <a:p>
            <a:r>
              <a:rPr lang="es-MX" b="1" u="sng" dirty="0"/>
              <a:t>Are </a:t>
            </a:r>
            <a:r>
              <a:rPr lang="es-MX" b="1" u="sng" dirty="0" err="1"/>
              <a:t>the</a:t>
            </a:r>
            <a:r>
              <a:rPr lang="es-MX" b="1" u="sng" dirty="0"/>
              <a:t> </a:t>
            </a:r>
            <a:r>
              <a:rPr lang="es-MX" b="1" u="sng" dirty="0" err="1"/>
              <a:t>irrigators</a:t>
            </a:r>
            <a:r>
              <a:rPr lang="es-MX" b="1" u="sng" dirty="0"/>
              <a:t> </a:t>
            </a:r>
            <a:r>
              <a:rPr lang="es-MX" b="1" u="sng" dirty="0" err="1"/>
              <a:t>socially</a:t>
            </a:r>
            <a:r>
              <a:rPr lang="es-MX" b="1" u="sng" dirty="0"/>
              <a:t> </a:t>
            </a:r>
            <a:r>
              <a:rPr lang="es-MX" b="1" u="sng" dirty="0" err="1"/>
              <a:t>embedded</a:t>
            </a:r>
            <a:r>
              <a:rPr lang="es-MX" b="1" dirty="0"/>
              <a:t>? </a:t>
            </a:r>
            <a:r>
              <a:rPr lang="es-MX" b="1" u="sng" dirty="0"/>
              <a:t>Yes</a:t>
            </a:r>
          </a:p>
          <a:p>
            <a:r>
              <a:rPr lang="es-MX" dirty="0" err="1"/>
              <a:t>Multiplexity</a:t>
            </a:r>
            <a:r>
              <a:rPr lang="es-MX" dirty="0"/>
              <a:t> </a:t>
            </a:r>
            <a:r>
              <a:rPr lang="es-MX" dirty="0" err="1"/>
              <a:t>embeddedness</a:t>
            </a:r>
            <a:r>
              <a:rPr lang="es-MX" dirty="0"/>
              <a:t>.</a:t>
            </a:r>
          </a:p>
          <a:p>
            <a:r>
              <a:rPr lang="es-MX" dirty="0" err="1"/>
              <a:t>Dyadic</a:t>
            </a:r>
            <a:r>
              <a:rPr lang="es-MX" dirty="0"/>
              <a:t> </a:t>
            </a:r>
            <a:r>
              <a:rPr lang="es-MX" dirty="0" err="1"/>
              <a:t>embeddedness</a:t>
            </a:r>
            <a:r>
              <a:rPr lang="es-MX" dirty="0"/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conclusions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Irrigators</a:t>
            </a:r>
            <a:r>
              <a:rPr lang="es-MX" dirty="0"/>
              <a:t>´ </a:t>
            </a:r>
            <a:r>
              <a:rPr lang="es-MX" dirty="0" err="1"/>
              <a:t>economic</a:t>
            </a:r>
            <a:r>
              <a:rPr lang="es-MX" dirty="0"/>
              <a:t> </a:t>
            </a:r>
            <a:r>
              <a:rPr lang="es-MX" dirty="0" err="1"/>
              <a:t>activities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case </a:t>
            </a:r>
            <a:r>
              <a:rPr lang="es-MX" dirty="0" err="1"/>
              <a:t>studies</a:t>
            </a:r>
            <a:r>
              <a:rPr lang="es-MX" dirty="0"/>
              <a:t> are </a:t>
            </a:r>
            <a:r>
              <a:rPr lang="es-MX" dirty="0" err="1"/>
              <a:t>socially</a:t>
            </a:r>
            <a:r>
              <a:rPr lang="es-MX" dirty="0"/>
              <a:t> </a:t>
            </a:r>
            <a:r>
              <a:rPr lang="es-MX" dirty="0" err="1"/>
              <a:t>embedded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a </a:t>
            </a:r>
            <a:r>
              <a:rPr lang="es-MX" dirty="0" err="1"/>
              <a:t>mesh</a:t>
            </a:r>
            <a:r>
              <a:rPr lang="es-MX" dirty="0"/>
              <a:t> of </a:t>
            </a:r>
            <a:r>
              <a:rPr lang="es-MX" dirty="0" err="1"/>
              <a:t>family</a:t>
            </a:r>
            <a:r>
              <a:rPr lang="es-MX" dirty="0"/>
              <a:t> </a:t>
            </a:r>
            <a:r>
              <a:rPr lang="es-MX" dirty="0" err="1"/>
              <a:t>relationships</a:t>
            </a:r>
            <a:r>
              <a:rPr lang="es-MX" dirty="0"/>
              <a:t>. </a:t>
            </a:r>
            <a:r>
              <a:rPr lang="es-MX" dirty="0" err="1"/>
              <a:t>Geographic</a:t>
            </a:r>
            <a:r>
              <a:rPr lang="es-MX" dirty="0"/>
              <a:t> </a:t>
            </a:r>
            <a:r>
              <a:rPr lang="es-MX" dirty="0" err="1"/>
              <a:t>proximity</a:t>
            </a:r>
            <a:r>
              <a:rPr lang="es-MX" dirty="0"/>
              <a:t> and </a:t>
            </a:r>
            <a:r>
              <a:rPr lang="es-MX" dirty="0" err="1"/>
              <a:t>internal</a:t>
            </a:r>
            <a:r>
              <a:rPr lang="es-MX" dirty="0"/>
              <a:t> </a:t>
            </a:r>
            <a:r>
              <a:rPr lang="es-MX" dirty="0" err="1"/>
              <a:t>subgropus</a:t>
            </a:r>
            <a:r>
              <a:rPr lang="es-MX" dirty="0"/>
              <a:t> drives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willigness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form</a:t>
            </a:r>
            <a:r>
              <a:rPr lang="es-MX" dirty="0"/>
              <a:t> </a:t>
            </a:r>
            <a:r>
              <a:rPr lang="es-MX" dirty="0" err="1"/>
              <a:t>partnership</a:t>
            </a:r>
            <a:r>
              <a:rPr lang="es-MX" dirty="0"/>
              <a:t> </a:t>
            </a:r>
            <a:r>
              <a:rPr lang="es-MX" dirty="0" err="1"/>
              <a:t>ties</a:t>
            </a:r>
            <a:r>
              <a:rPr lang="es-MX" dirty="0"/>
              <a:t>.</a:t>
            </a:r>
          </a:p>
          <a:p>
            <a:r>
              <a:rPr lang="es-MX" dirty="0"/>
              <a:t>No </a:t>
            </a:r>
            <a:r>
              <a:rPr lang="es-MX" dirty="0" err="1"/>
              <a:t>CPRs</a:t>
            </a:r>
            <a:r>
              <a:rPr lang="es-MX" dirty="0"/>
              <a:t> </a:t>
            </a:r>
            <a:r>
              <a:rPr lang="es-MX" dirty="0" err="1"/>
              <a:t>issues</a:t>
            </a:r>
            <a:r>
              <a:rPr lang="es-MX" dirty="0"/>
              <a:t> </a:t>
            </a:r>
            <a:r>
              <a:rPr lang="es-MX" dirty="0" err="1"/>
              <a:t>were</a:t>
            </a:r>
            <a:r>
              <a:rPr lang="es-MX" dirty="0"/>
              <a:t> </a:t>
            </a:r>
            <a:r>
              <a:rPr lang="es-MX" dirty="0" err="1"/>
              <a:t>present</a:t>
            </a:r>
            <a:r>
              <a:rPr lang="es-MX" dirty="0"/>
              <a:t>,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there</a:t>
            </a:r>
            <a:r>
              <a:rPr lang="es-MX" dirty="0"/>
              <a:t> are </a:t>
            </a:r>
            <a:r>
              <a:rPr lang="es-MX" dirty="0" err="1"/>
              <a:t>other</a:t>
            </a:r>
            <a:r>
              <a:rPr lang="es-MX" dirty="0"/>
              <a:t> </a:t>
            </a:r>
            <a:r>
              <a:rPr lang="es-MX" dirty="0" err="1"/>
              <a:t>forces</a:t>
            </a:r>
            <a:r>
              <a:rPr lang="es-MX" dirty="0"/>
              <a:t> </a:t>
            </a:r>
            <a:r>
              <a:rPr lang="es-MX" dirty="0" err="1"/>
              <a:t>affecting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long</a:t>
            </a:r>
            <a:r>
              <a:rPr lang="es-MX" dirty="0"/>
              <a:t> </a:t>
            </a:r>
            <a:r>
              <a:rPr lang="es-MX" dirty="0" err="1"/>
              <a:t>term</a:t>
            </a:r>
            <a:r>
              <a:rPr lang="es-MX" dirty="0"/>
              <a:t> </a:t>
            </a:r>
            <a:r>
              <a:rPr lang="es-MX" dirty="0" err="1"/>
              <a:t>sustainability</a:t>
            </a:r>
            <a:r>
              <a:rPr lang="es-MX" dirty="0"/>
              <a:t> of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systems</a:t>
            </a:r>
            <a:r>
              <a:rPr lang="es-MX" dirty="0"/>
              <a:t>.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/>
              <a:t>Recomendations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further</a:t>
            </a:r>
            <a:r>
              <a:rPr lang="es-MX" dirty="0"/>
              <a:t> </a:t>
            </a:r>
            <a:r>
              <a:rPr lang="es-MX" dirty="0" err="1"/>
              <a:t>research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generalize</a:t>
            </a:r>
            <a:r>
              <a:rPr lang="es-MX" dirty="0"/>
              <a:t>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a </a:t>
            </a:r>
            <a:r>
              <a:rPr lang="es-MX" dirty="0" err="1"/>
              <a:t>study</a:t>
            </a:r>
            <a:r>
              <a:rPr lang="es-MX" dirty="0"/>
              <a:t> </a:t>
            </a:r>
            <a:r>
              <a:rPr lang="es-MX" dirty="0" err="1"/>
              <a:t>across</a:t>
            </a:r>
            <a:r>
              <a:rPr lang="es-MX" dirty="0"/>
              <a:t> cases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needed</a:t>
            </a:r>
            <a:r>
              <a:rPr lang="es-MX" dirty="0"/>
              <a:t>.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study</a:t>
            </a:r>
            <a:r>
              <a:rPr lang="es-MX" dirty="0"/>
              <a:t> </a:t>
            </a:r>
            <a:r>
              <a:rPr lang="es-MX" dirty="0" err="1"/>
              <a:t>could</a:t>
            </a:r>
            <a:r>
              <a:rPr lang="es-MX" dirty="0"/>
              <a:t> </a:t>
            </a:r>
            <a:r>
              <a:rPr lang="es-MX" dirty="0" err="1"/>
              <a:t>take</a:t>
            </a:r>
            <a:r>
              <a:rPr lang="es-MX" dirty="0"/>
              <a:t> a </a:t>
            </a:r>
            <a:r>
              <a:rPr lang="es-MX" dirty="0" err="1"/>
              <a:t>sample</a:t>
            </a:r>
            <a:r>
              <a:rPr lang="es-MX" dirty="0"/>
              <a:t> of </a:t>
            </a:r>
            <a:r>
              <a:rPr lang="es-MX" dirty="0" err="1"/>
              <a:t>few</a:t>
            </a:r>
            <a:r>
              <a:rPr lang="es-MX" dirty="0"/>
              <a:t> ego-</a:t>
            </a:r>
            <a:r>
              <a:rPr lang="es-MX" dirty="0" err="1"/>
              <a:t>centric</a:t>
            </a:r>
            <a:r>
              <a:rPr lang="es-MX" dirty="0"/>
              <a:t> </a:t>
            </a:r>
            <a:r>
              <a:rPr lang="es-MX" dirty="0" err="1"/>
              <a:t>networks</a:t>
            </a:r>
            <a:r>
              <a:rPr lang="es-MX" dirty="0"/>
              <a:t> </a:t>
            </a:r>
            <a:r>
              <a:rPr lang="es-MX" dirty="0" err="1"/>
              <a:t>within</a:t>
            </a:r>
            <a:r>
              <a:rPr lang="es-MX" dirty="0"/>
              <a:t> </a:t>
            </a:r>
            <a:r>
              <a:rPr lang="es-MX" dirty="0" err="1"/>
              <a:t>each</a:t>
            </a:r>
            <a:r>
              <a:rPr lang="es-MX" dirty="0"/>
              <a:t> case and </a:t>
            </a:r>
            <a:r>
              <a:rPr lang="es-MX" dirty="0" err="1"/>
              <a:t>unveil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composition</a:t>
            </a:r>
            <a:r>
              <a:rPr lang="es-MX" dirty="0"/>
              <a:t> of </a:t>
            </a:r>
            <a:r>
              <a:rPr lang="es-MX" dirty="0" err="1"/>
              <a:t>them</a:t>
            </a:r>
            <a:r>
              <a:rPr lang="es-MX" dirty="0"/>
              <a:t>.</a:t>
            </a:r>
          </a:p>
          <a:p>
            <a:r>
              <a:rPr lang="es-MX" dirty="0" err="1"/>
              <a:t>Sustainability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a multidimensional variable, so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recommended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look at a single </a:t>
            </a:r>
            <a:r>
              <a:rPr lang="es-MX" dirty="0" err="1"/>
              <a:t>dimension</a:t>
            </a:r>
            <a:r>
              <a:rPr lang="es-MX" dirty="0"/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Thank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, </a:t>
            </a:r>
            <a:r>
              <a:rPr lang="es-MX" dirty="0" err="1"/>
              <a:t>questions</a:t>
            </a:r>
            <a:r>
              <a:rPr lang="es-MX" dirty="0"/>
              <a:t>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references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00034" y="1785926"/>
            <a:ext cx="80724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Arun</a:t>
            </a:r>
            <a:r>
              <a:rPr lang="en-US" sz="1200" dirty="0"/>
              <a:t>, A. (2001) Common Property Institutions and Sustainable Governance of Resources,  World Development, Volume 29, Issue 10, October, Pages 1649-1672</a:t>
            </a:r>
          </a:p>
          <a:p>
            <a:endParaRPr lang="en-US" sz="1200" dirty="0"/>
          </a:p>
          <a:p>
            <a:r>
              <a:rPr lang="en-US" sz="1200" dirty="0" err="1"/>
              <a:t>Bos</a:t>
            </a:r>
            <a:r>
              <a:rPr lang="en-US" sz="1200" dirty="0"/>
              <a:t>, M. G. (1997) Performance indicators for irrigation and drainage. Irrigation and Drainage Systems; 11: 119–137 </a:t>
            </a:r>
          </a:p>
          <a:p>
            <a:endParaRPr lang="en-US" sz="1200" dirty="0"/>
          </a:p>
          <a:p>
            <a:r>
              <a:rPr lang="en-US" sz="1200" dirty="0"/>
              <a:t>Chambers, R. (1981) Rapid rural appraisal: rationale and repertoire. Public Administration and Development; Vol. 1, 95-106 </a:t>
            </a:r>
          </a:p>
          <a:p>
            <a:endParaRPr lang="en-US" sz="1200" dirty="0"/>
          </a:p>
          <a:p>
            <a:r>
              <a:rPr lang="en-US" sz="1200" dirty="0" err="1"/>
              <a:t>Granovetter</a:t>
            </a:r>
            <a:r>
              <a:rPr lang="en-US" sz="1200" dirty="0"/>
              <a:t>, M. (1985) Economic action and Social Structure: The problem of </a:t>
            </a:r>
            <a:r>
              <a:rPr lang="en-US" sz="1200" dirty="0" err="1"/>
              <a:t>embeddedness</a:t>
            </a:r>
            <a:r>
              <a:rPr lang="en-US" sz="1200" dirty="0"/>
              <a:t>. The American Journal of Sociology; Vol.91, No.3, (Nov.), pp. 481-510 </a:t>
            </a:r>
          </a:p>
          <a:p>
            <a:endParaRPr lang="en-US" sz="1200" dirty="0"/>
          </a:p>
          <a:p>
            <a:r>
              <a:rPr lang="en-US" sz="1200" dirty="0"/>
              <a:t>Hardin, G. (1968) The tragedy of the commons. Science; Vol. 162. pp. 1243—1248</a:t>
            </a:r>
          </a:p>
          <a:p>
            <a:endParaRPr lang="en-US" sz="1200" dirty="0"/>
          </a:p>
          <a:p>
            <a:r>
              <a:rPr lang="en-US" sz="1200" dirty="0" err="1"/>
              <a:t>Ison</a:t>
            </a:r>
            <a:r>
              <a:rPr lang="en-US" sz="1200" dirty="0"/>
              <a:t>, R. L. and </a:t>
            </a:r>
            <a:r>
              <a:rPr lang="en-US" sz="1200" dirty="0" err="1"/>
              <a:t>Ampt</a:t>
            </a:r>
            <a:r>
              <a:rPr lang="en-US" sz="1200" dirty="0"/>
              <a:t>, P. R. (1992) Rapid Rural Appraisal: A Participatory Problem Formulation Method Relevant to Australian Agriculture. Agricultural Systems; 38 363-386</a:t>
            </a:r>
          </a:p>
          <a:p>
            <a:endParaRPr lang="en-US" sz="1200" dirty="0"/>
          </a:p>
          <a:p>
            <a:r>
              <a:rPr lang="en-US" sz="1200" dirty="0"/>
              <a:t>Robins, G., Pattison, P., </a:t>
            </a:r>
            <a:r>
              <a:rPr lang="en-US" sz="1200" dirty="0" err="1"/>
              <a:t>Kalish</a:t>
            </a:r>
            <a:r>
              <a:rPr lang="en-US" sz="1200" dirty="0"/>
              <a:t>, Y., and </a:t>
            </a:r>
            <a:r>
              <a:rPr lang="en-US" sz="1200" dirty="0" err="1"/>
              <a:t>Lusher</a:t>
            </a:r>
            <a:r>
              <a:rPr lang="en-US" sz="1200" dirty="0"/>
              <a:t>, D. (2007) An introduction to exponential random graph (P*) models for social networks. Social Networks; 29 pages 173-191  </a:t>
            </a:r>
          </a:p>
          <a:p>
            <a:endParaRPr lang="en-US" sz="1200" dirty="0"/>
          </a:p>
          <a:p>
            <a:r>
              <a:rPr lang="en-US" sz="1200" dirty="0" err="1"/>
              <a:t>Sarker</a:t>
            </a:r>
            <a:r>
              <a:rPr lang="en-US" sz="1200" dirty="0"/>
              <a:t>, A. and </a:t>
            </a:r>
            <a:r>
              <a:rPr lang="en-US" sz="1200" dirty="0" err="1"/>
              <a:t>Itoh</a:t>
            </a:r>
            <a:r>
              <a:rPr lang="en-US" sz="1200" dirty="0"/>
              <a:t>, T. (2001) Design principles in long enduring institutions of Japanese irrigation common-pool resources. Agricultural Water Management; 48, 89-102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references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00034" y="1785926"/>
            <a:ext cx="8072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s-MX" sz="1200" dirty="0" err="1"/>
              <a:t>Schlager</a:t>
            </a:r>
            <a:r>
              <a:rPr lang="es-MX" sz="1200" dirty="0"/>
              <a:t>, E. </a:t>
            </a:r>
            <a:r>
              <a:rPr lang="es-MX" sz="1200" dirty="0" err="1"/>
              <a:t>Blomquist</a:t>
            </a:r>
            <a:r>
              <a:rPr lang="es-MX" sz="1200" dirty="0"/>
              <a:t>, W. and Shui </a:t>
            </a:r>
            <a:r>
              <a:rPr lang="es-MX" sz="1200" dirty="0" err="1"/>
              <a:t>Yan</a:t>
            </a:r>
            <a:r>
              <a:rPr lang="es-MX" sz="1200" dirty="0"/>
              <a:t> </a:t>
            </a:r>
            <a:r>
              <a:rPr lang="es-MX" sz="1200" dirty="0" err="1"/>
              <a:t>Tang</a:t>
            </a:r>
            <a:r>
              <a:rPr lang="es-MX" sz="1200" dirty="0"/>
              <a:t> (1994) </a:t>
            </a:r>
            <a:r>
              <a:rPr lang="en-US" sz="1200" dirty="0"/>
              <a:t>Mobile Flows, Storage, and Self-Organized Institutions for Governing Common-Pool Resources. </a:t>
            </a:r>
            <a:r>
              <a:rPr lang="en-US" sz="1200" i="1" dirty="0"/>
              <a:t>Land Economics </a:t>
            </a:r>
            <a:r>
              <a:rPr lang="en-US" sz="1200" dirty="0"/>
              <a:t>Vol. 70, No. 3 (Aug.), pp. 294-317  </a:t>
            </a:r>
          </a:p>
          <a:p>
            <a:endParaRPr lang="en-US" sz="1200" dirty="0"/>
          </a:p>
          <a:p>
            <a:r>
              <a:rPr lang="en-US" sz="1200" dirty="0"/>
              <a:t>Sheridan, T. E. (1998) Where the Dove calls, The Political Ecology of a Peasant Corporate Community in Northwestern Mexico. The University of Arizona Press. pp. 237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Shreve, F. and Wiggins, I.L. (1964) Vegetation and Flora of the </a:t>
            </a:r>
            <a:r>
              <a:rPr lang="en-US" sz="1200" dirty="0" err="1"/>
              <a:t>Sonoran</a:t>
            </a:r>
            <a:r>
              <a:rPr lang="en-US" sz="1200" dirty="0"/>
              <a:t> Desert, Volume 1 (Re print of the 1951 book). Stanford University Press </a:t>
            </a:r>
          </a:p>
          <a:p>
            <a:endParaRPr lang="en-US" sz="1200" dirty="0"/>
          </a:p>
          <a:p>
            <a:r>
              <a:rPr lang="en-US" sz="1200" dirty="0" err="1"/>
              <a:t>Ostrom</a:t>
            </a:r>
            <a:r>
              <a:rPr lang="en-US" sz="1200" dirty="0"/>
              <a:t>, E. (1990) Governing the commons: the evolution of institutions for collective action. Cambridge University Press </a:t>
            </a:r>
          </a:p>
          <a:p>
            <a:endParaRPr lang="en-US" sz="1200" dirty="0"/>
          </a:p>
          <a:p>
            <a:r>
              <a:rPr lang="en-US" sz="1200" dirty="0" err="1"/>
              <a:t>Ostrom</a:t>
            </a:r>
            <a:r>
              <a:rPr lang="en-US" sz="1200" dirty="0"/>
              <a:t>, E. and Benjamin, P.  (1993) Design Principles and the performance of Farmer-Managed Irrigation Systems in Nepal. In: Performance Measurement in Farmer-Managed Irrigation Systems. Manor, S., and </a:t>
            </a:r>
            <a:r>
              <a:rPr lang="en-US" sz="1200" dirty="0" err="1"/>
              <a:t>Chambouleyron</a:t>
            </a:r>
            <a:r>
              <a:rPr lang="en-US" sz="1200" dirty="0"/>
              <a:t>, J. (Eds.) Irrigation Systems: Proceedings of an International Workshop of the Farmer-Managed Irrigation Systems Network, held at Mendoza, Argentina, from 12 to 15 November 1991. Colombo, Sri Lanka, IIMI: XXXIV + 266 pp.</a:t>
            </a:r>
          </a:p>
          <a:p>
            <a:endParaRPr lang="en-US" sz="1200" dirty="0"/>
          </a:p>
          <a:p>
            <a:r>
              <a:rPr lang="en-US" sz="1200" dirty="0"/>
              <a:t>Polanyi, K. (1944) The great transformation: the political and economic origins of our time. Beacon Press books.  </a:t>
            </a:r>
            <a:endParaRPr lang="es-MX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Problems</a:t>
            </a:r>
            <a:r>
              <a:rPr lang="es-MX" dirty="0"/>
              <a:t> (</a:t>
            </a:r>
            <a:r>
              <a:rPr lang="es-MX" dirty="0" err="1"/>
              <a:t>policy</a:t>
            </a:r>
            <a:r>
              <a:rPr lang="es-MX" dirty="0"/>
              <a:t> </a:t>
            </a:r>
            <a:r>
              <a:rPr lang="es-MX" dirty="0" err="1"/>
              <a:t>makers</a:t>
            </a:r>
            <a:r>
              <a:rPr lang="es-MX" dirty="0"/>
              <a:t>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relevance</a:t>
            </a:r>
            <a:r>
              <a:rPr lang="es-MX" dirty="0"/>
              <a:t> of </a:t>
            </a:r>
            <a:r>
              <a:rPr lang="es-MX" dirty="0" err="1"/>
              <a:t>organization</a:t>
            </a:r>
            <a:r>
              <a:rPr lang="es-MX" dirty="0"/>
              <a:t> (</a:t>
            </a:r>
            <a:r>
              <a:rPr lang="es-MX" dirty="0" err="1"/>
              <a:t>institutions</a:t>
            </a:r>
            <a:r>
              <a:rPr lang="es-MX" dirty="0"/>
              <a:t>)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sustainability</a:t>
            </a:r>
            <a:r>
              <a:rPr lang="es-MX" dirty="0"/>
              <a:t> of IS (</a:t>
            </a:r>
            <a:r>
              <a:rPr lang="es-MX" dirty="0" err="1"/>
              <a:t>e.g.</a:t>
            </a:r>
            <a:r>
              <a:rPr lang="es-MX" dirty="0"/>
              <a:t> </a:t>
            </a:r>
            <a:r>
              <a:rPr lang="es-MX" dirty="0" err="1"/>
              <a:t>escaping</a:t>
            </a:r>
            <a:r>
              <a:rPr lang="es-MX" dirty="0"/>
              <a:t> “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Tragedy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Commons</a:t>
            </a:r>
            <a:r>
              <a:rPr lang="es-MX" dirty="0"/>
              <a:t>” (</a:t>
            </a:r>
            <a:r>
              <a:rPr lang="es-MX" dirty="0" err="1"/>
              <a:t>Hardin</a:t>
            </a:r>
            <a:r>
              <a:rPr lang="es-MX" dirty="0"/>
              <a:t>, 1968)).</a:t>
            </a:r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strong</a:t>
            </a:r>
            <a:r>
              <a:rPr lang="es-MX" dirty="0"/>
              <a:t> </a:t>
            </a:r>
            <a:r>
              <a:rPr lang="es-MX" dirty="0" err="1"/>
              <a:t>attach</a:t>
            </a:r>
            <a:r>
              <a:rPr lang="es-MX" dirty="0"/>
              <a:t> of </a:t>
            </a:r>
            <a:r>
              <a:rPr lang="es-MX" dirty="0" err="1"/>
              <a:t>policy</a:t>
            </a:r>
            <a:r>
              <a:rPr lang="es-MX" dirty="0"/>
              <a:t> </a:t>
            </a:r>
            <a:r>
              <a:rPr lang="es-MX" dirty="0" err="1"/>
              <a:t>makers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“</a:t>
            </a:r>
            <a:r>
              <a:rPr lang="es-MX" dirty="0" err="1"/>
              <a:t>external</a:t>
            </a:r>
            <a:r>
              <a:rPr lang="es-MX" dirty="0"/>
              <a:t>” </a:t>
            </a:r>
            <a:r>
              <a:rPr lang="es-MX" dirty="0" err="1"/>
              <a:t>solutions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social </a:t>
            </a:r>
            <a:r>
              <a:rPr lang="es-MX" dirty="0" err="1"/>
              <a:t>dilemmas</a:t>
            </a:r>
            <a:r>
              <a:rPr lang="es-MX" dirty="0"/>
              <a:t>.</a:t>
            </a:r>
          </a:p>
          <a:p>
            <a:r>
              <a:rPr lang="es-MX" dirty="0" err="1"/>
              <a:t>Disregard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b="1" dirty="0" err="1"/>
              <a:t>complexity</a:t>
            </a:r>
            <a:r>
              <a:rPr lang="es-MX" dirty="0"/>
              <a:t> (and </a:t>
            </a:r>
            <a:r>
              <a:rPr lang="es-MX" b="1" dirty="0" err="1"/>
              <a:t>invisibility</a:t>
            </a:r>
            <a:r>
              <a:rPr lang="es-MX" dirty="0"/>
              <a:t>) of local </a:t>
            </a:r>
            <a:r>
              <a:rPr lang="es-MX" dirty="0" err="1"/>
              <a:t>forms</a:t>
            </a:r>
            <a:r>
              <a:rPr lang="es-MX" dirty="0"/>
              <a:t> of </a:t>
            </a:r>
            <a:r>
              <a:rPr lang="es-MX" dirty="0" err="1"/>
              <a:t>arragements</a:t>
            </a:r>
            <a:r>
              <a:rPr lang="es-MX" dirty="0"/>
              <a:t> </a:t>
            </a:r>
            <a:r>
              <a:rPr lang="es-MX" dirty="0" err="1"/>
              <a:t>devised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escape social dilemas.</a:t>
            </a:r>
          </a:p>
          <a:p>
            <a:r>
              <a:rPr lang="es-MX" dirty="0" err="1"/>
              <a:t>Confusion</a:t>
            </a:r>
            <a:r>
              <a:rPr lang="es-MX" dirty="0"/>
              <a:t> of “</a:t>
            </a:r>
            <a:r>
              <a:rPr lang="es-MX" dirty="0" err="1"/>
              <a:t>optimum</a:t>
            </a:r>
            <a:r>
              <a:rPr lang="es-MX" dirty="0"/>
              <a:t>” (</a:t>
            </a:r>
            <a:r>
              <a:rPr lang="es-MX" dirty="0" err="1"/>
              <a:t>whatever</a:t>
            </a:r>
            <a:r>
              <a:rPr lang="es-MX" dirty="0"/>
              <a:t>) </a:t>
            </a:r>
            <a:r>
              <a:rPr lang="es-MX" dirty="0" err="1"/>
              <a:t>with</a:t>
            </a:r>
            <a:r>
              <a:rPr lang="es-MX" dirty="0"/>
              <a:t> “</a:t>
            </a:r>
            <a:r>
              <a:rPr lang="es-MX" dirty="0" err="1"/>
              <a:t>sustainability</a:t>
            </a:r>
            <a:r>
              <a:rPr lang="es-MX" dirty="0"/>
              <a:t>”.</a:t>
            </a:r>
          </a:p>
          <a:p>
            <a:r>
              <a:rPr lang="es-MX" dirty="0"/>
              <a:t>Social Capital (</a:t>
            </a:r>
            <a:r>
              <a:rPr lang="es-MX" dirty="0" err="1"/>
              <a:t>e.g.</a:t>
            </a:r>
            <a:r>
              <a:rPr lang="es-MX" dirty="0"/>
              <a:t> </a:t>
            </a:r>
            <a:r>
              <a:rPr lang="es-MX" dirty="0" err="1"/>
              <a:t>institutions</a:t>
            </a:r>
            <a:r>
              <a:rPr lang="es-MX" dirty="0"/>
              <a:t>)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just</a:t>
            </a:r>
            <a:r>
              <a:rPr lang="es-MX" dirty="0"/>
              <a:t> </a:t>
            </a:r>
            <a:r>
              <a:rPr lang="es-MX" dirty="0" err="1"/>
              <a:t>another</a:t>
            </a:r>
            <a:r>
              <a:rPr lang="es-MX" dirty="0"/>
              <a:t> </a:t>
            </a:r>
            <a:r>
              <a:rPr lang="es-MX" dirty="0" err="1"/>
              <a:t>production</a:t>
            </a:r>
            <a:r>
              <a:rPr lang="es-MX" dirty="0"/>
              <a:t> input </a:t>
            </a:r>
            <a:r>
              <a:rPr lang="es-MX" dirty="0" err="1"/>
              <a:t>not</a:t>
            </a:r>
            <a:r>
              <a:rPr lang="es-MX" dirty="0"/>
              <a:t> a panacea.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Previous</a:t>
            </a:r>
            <a:r>
              <a:rPr lang="es-MX" dirty="0"/>
              <a:t> </a:t>
            </a:r>
            <a:r>
              <a:rPr lang="es-MX" dirty="0" err="1"/>
              <a:t>scholarly</a:t>
            </a:r>
            <a:r>
              <a:rPr lang="es-MX" dirty="0"/>
              <a:t> </a:t>
            </a:r>
            <a:r>
              <a:rPr lang="es-MX" dirty="0" err="1"/>
              <a:t>approach</a:t>
            </a:r>
            <a:r>
              <a:rPr lang="es-MX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Scholars</a:t>
            </a:r>
            <a:r>
              <a:rPr lang="es-MX" dirty="0"/>
              <a:t> </a:t>
            </a:r>
            <a:r>
              <a:rPr lang="es-MX" dirty="0" err="1"/>
              <a:t>started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look at cases </a:t>
            </a:r>
            <a:r>
              <a:rPr lang="es-MX" dirty="0" err="1"/>
              <a:t>where</a:t>
            </a:r>
            <a:r>
              <a:rPr lang="es-MX" dirty="0"/>
              <a:t> </a:t>
            </a:r>
            <a:r>
              <a:rPr lang="es-MX" dirty="0" err="1"/>
              <a:t>communities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</a:t>
            </a:r>
            <a:r>
              <a:rPr lang="es-MX" dirty="0" err="1"/>
              <a:t>succed</a:t>
            </a:r>
            <a:r>
              <a:rPr lang="es-MX" dirty="0"/>
              <a:t> </a:t>
            </a:r>
            <a:r>
              <a:rPr lang="es-MX" dirty="0" err="1"/>
              <a:t>managing</a:t>
            </a:r>
            <a:r>
              <a:rPr lang="es-MX" dirty="0"/>
              <a:t> and </a:t>
            </a:r>
            <a:r>
              <a:rPr lang="es-MX" dirty="0" err="1"/>
              <a:t>exploiting</a:t>
            </a:r>
            <a:r>
              <a:rPr lang="es-MX" dirty="0"/>
              <a:t> </a:t>
            </a:r>
            <a:r>
              <a:rPr lang="es-MX" dirty="0" err="1"/>
              <a:t>CPRs.</a:t>
            </a:r>
            <a:endParaRPr lang="es-MX" dirty="0"/>
          </a:p>
          <a:p>
            <a:r>
              <a:rPr lang="es-MX" dirty="0" err="1"/>
              <a:t>Research</a:t>
            </a:r>
            <a:r>
              <a:rPr lang="es-MX" dirty="0"/>
              <a:t> </a:t>
            </a:r>
            <a:r>
              <a:rPr lang="es-MX" dirty="0" err="1"/>
              <a:t>inquired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regularities</a:t>
            </a:r>
            <a:r>
              <a:rPr lang="es-MX" dirty="0"/>
              <a:t> </a:t>
            </a:r>
            <a:r>
              <a:rPr lang="es-MX" dirty="0" err="1"/>
              <a:t>across</a:t>
            </a:r>
            <a:r>
              <a:rPr lang="es-MX" dirty="0"/>
              <a:t> case </a:t>
            </a:r>
            <a:r>
              <a:rPr lang="es-MX" dirty="0" err="1"/>
              <a:t>studies</a:t>
            </a:r>
            <a:r>
              <a:rPr lang="es-MX" dirty="0"/>
              <a:t> </a:t>
            </a:r>
            <a:r>
              <a:rPr lang="es-MX" dirty="0" err="1"/>
              <a:t>which</a:t>
            </a:r>
            <a:r>
              <a:rPr lang="es-MX" dirty="0"/>
              <a:t> </a:t>
            </a:r>
            <a:r>
              <a:rPr lang="es-MX" dirty="0" err="1"/>
              <a:t>apparently</a:t>
            </a:r>
            <a:r>
              <a:rPr lang="es-MX" dirty="0"/>
              <a:t> </a:t>
            </a:r>
            <a:r>
              <a:rPr lang="es-MX" dirty="0" err="1"/>
              <a:t>contributed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explain</a:t>
            </a:r>
            <a:r>
              <a:rPr lang="es-MX" dirty="0"/>
              <a:t>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success</a:t>
            </a:r>
            <a:r>
              <a:rPr lang="es-MX" dirty="0"/>
              <a:t>.</a:t>
            </a:r>
          </a:p>
          <a:p>
            <a:r>
              <a:rPr lang="es-MX" dirty="0" err="1"/>
              <a:t>See</a:t>
            </a:r>
            <a:r>
              <a:rPr lang="es-MX" dirty="0"/>
              <a:t> </a:t>
            </a:r>
            <a:r>
              <a:rPr lang="es-MX" dirty="0" err="1"/>
              <a:t>Ostrom</a:t>
            </a:r>
            <a:r>
              <a:rPr lang="es-MX" dirty="0"/>
              <a:t> and </a:t>
            </a:r>
            <a:r>
              <a:rPr lang="es-MX" dirty="0" err="1"/>
              <a:t>Benjamin</a:t>
            </a:r>
            <a:r>
              <a:rPr lang="es-MX" dirty="0"/>
              <a:t> (1993); </a:t>
            </a:r>
            <a:r>
              <a:rPr lang="es-MX" dirty="0" err="1"/>
              <a:t>Agrawal</a:t>
            </a:r>
            <a:r>
              <a:rPr lang="es-MX" dirty="0"/>
              <a:t>, (2001); </a:t>
            </a:r>
            <a:r>
              <a:rPr lang="es-MX" dirty="0" err="1"/>
              <a:t>Saker</a:t>
            </a:r>
            <a:r>
              <a:rPr lang="es-MX" dirty="0"/>
              <a:t> and </a:t>
            </a:r>
            <a:r>
              <a:rPr lang="es-MX" dirty="0" err="1"/>
              <a:t>Itoh</a:t>
            </a:r>
            <a:r>
              <a:rPr lang="es-MX" dirty="0"/>
              <a:t>, 2001; </a:t>
            </a:r>
            <a:r>
              <a:rPr lang="es-MX" dirty="0" err="1"/>
              <a:t>among</a:t>
            </a:r>
            <a:r>
              <a:rPr lang="es-MX" dirty="0"/>
              <a:t> </a:t>
            </a:r>
            <a:r>
              <a:rPr lang="es-MX" dirty="0" err="1"/>
              <a:t>others</a:t>
            </a:r>
            <a:r>
              <a:rPr lang="es-MX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study</a:t>
            </a:r>
            <a:r>
              <a:rPr lang="es-MX" dirty="0"/>
              <a:t>…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err="1"/>
              <a:t>Studies</a:t>
            </a:r>
            <a:r>
              <a:rPr lang="es-MX" dirty="0"/>
              <a:t> </a:t>
            </a:r>
            <a:r>
              <a:rPr lang="es-MX" dirty="0" err="1"/>
              <a:t>across</a:t>
            </a:r>
            <a:r>
              <a:rPr lang="es-MX" dirty="0"/>
              <a:t> cases look at </a:t>
            </a:r>
            <a:r>
              <a:rPr lang="es-MX" dirty="0" err="1"/>
              <a:t>regularities</a:t>
            </a:r>
            <a:r>
              <a:rPr lang="es-MX" dirty="0"/>
              <a:t> of local </a:t>
            </a:r>
            <a:r>
              <a:rPr lang="es-MX" dirty="0" err="1"/>
              <a:t>forms</a:t>
            </a:r>
            <a:r>
              <a:rPr lang="es-MX" dirty="0"/>
              <a:t> of </a:t>
            </a:r>
            <a:r>
              <a:rPr lang="es-MX" dirty="0" err="1"/>
              <a:t>institutions</a:t>
            </a:r>
            <a:r>
              <a:rPr lang="es-MX" dirty="0"/>
              <a:t> (social </a:t>
            </a:r>
            <a:r>
              <a:rPr lang="es-MX" dirty="0" err="1"/>
              <a:t>norms</a:t>
            </a:r>
            <a:r>
              <a:rPr lang="es-MX" dirty="0"/>
              <a:t>) and relate </a:t>
            </a:r>
            <a:r>
              <a:rPr lang="es-MX" dirty="0" err="1"/>
              <a:t>them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sustainability</a:t>
            </a:r>
            <a:r>
              <a:rPr lang="es-MX" dirty="0"/>
              <a:t> </a:t>
            </a:r>
            <a:r>
              <a:rPr lang="es-MX" dirty="0" err="1"/>
              <a:t>dimension</a:t>
            </a:r>
            <a:r>
              <a:rPr lang="es-MX" dirty="0"/>
              <a:t> (</a:t>
            </a:r>
            <a:r>
              <a:rPr lang="es-MX" dirty="0" err="1"/>
              <a:t>e.g.</a:t>
            </a:r>
            <a:r>
              <a:rPr lang="es-MX" dirty="0"/>
              <a:t> </a:t>
            </a:r>
            <a:r>
              <a:rPr lang="es-MX" dirty="0" err="1"/>
              <a:t>state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infrastructure</a:t>
            </a:r>
            <a:r>
              <a:rPr lang="es-MX" dirty="0"/>
              <a:t>, </a:t>
            </a:r>
            <a:r>
              <a:rPr lang="es-MX" dirty="0" err="1"/>
              <a:t>cropping</a:t>
            </a:r>
            <a:r>
              <a:rPr lang="es-MX" dirty="0"/>
              <a:t> </a:t>
            </a:r>
            <a:r>
              <a:rPr lang="es-MX" dirty="0" err="1"/>
              <a:t>intensity</a:t>
            </a:r>
            <a:r>
              <a:rPr lang="es-MX" dirty="0"/>
              <a:t>, </a:t>
            </a:r>
            <a:r>
              <a:rPr lang="es-MX" dirty="0" err="1"/>
              <a:t>etc</a:t>
            </a:r>
            <a:r>
              <a:rPr lang="es-MX" dirty="0"/>
              <a:t>).</a:t>
            </a:r>
          </a:p>
          <a:p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research</a:t>
            </a:r>
            <a:r>
              <a:rPr lang="es-MX" dirty="0"/>
              <a:t> </a:t>
            </a:r>
            <a:r>
              <a:rPr lang="es-MX" dirty="0" err="1"/>
              <a:t>looked</a:t>
            </a:r>
            <a:r>
              <a:rPr lang="es-MX" dirty="0"/>
              <a:t> at </a:t>
            </a:r>
            <a:r>
              <a:rPr lang="es-MX" dirty="0" err="1"/>
              <a:t>factors</a:t>
            </a:r>
            <a:r>
              <a:rPr lang="es-MX" dirty="0"/>
              <a:t> </a:t>
            </a:r>
            <a:r>
              <a:rPr lang="es-MX" dirty="0" err="1"/>
              <a:t>within</a:t>
            </a:r>
            <a:r>
              <a:rPr lang="es-MX" dirty="0"/>
              <a:t> a case </a:t>
            </a:r>
            <a:r>
              <a:rPr lang="es-MX" dirty="0" err="1"/>
              <a:t>study</a:t>
            </a:r>
            <a:r>
              <a:rPr lang="es-MX" dirty="0"/>
              <a:t> </a:t>
            </a:r>
            <a:r>
              <a:rPr lang="es-MX" dirty="0" err="1"/>
              <a:t>which</a:t>
            </a:r>
            <a:r>
              <a:rPr lang="es-MX" dirty="0"/>
              <a:t> </a:t>
            </a:r>
            <a:r>
              <a:rPr lang="es-MX" dirty="0" err="1"/>
              <a:t>migth</a:t>
            </a:r>
            <a:r>
              <a:rPr lang="es-MX" dirty="0"/>
              <a:t> </a:t>
            </a:r>
            <a:r>
              <a:rPr lang="es-MX" dirty="0" err="1"/>
              <a:t>contribute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apperance</a:t>
            </a:r>
            <a:r>
              <a:rPr lang="es-MX" dirty="0"/>
              <a:t> of social </a:t>
            </a:r>
            <a:r>
              <a:rPr lang="es-MX" dirty="0" err="1"/>
              <a:t>norms</a:t>
            </a:r>
            <a:r>
              <a:rPr lang="es-MX" dirty="0"/>
              <a:t>. More </a:t>
            </a:r>
            <a:r>
              <a:rPr lang="es-MX" dirty="0" err="1"/>
              <a:t>particularly</a:t>
            </a:r>
            <a:r>
              <a:rPr lang="es-MX" dirty="0"/>
              <a:t>: </a:t>
            </a:r>
            <a:r>
              <a:rPr lang="es-MX" b="1" dirty="0"/>
              <a:t>social </a:t>
            </a:r>
            <a:r>
              <a:rPr lang="es-MX" b="1" dirty="0" err="1"/>
              <a:t>embeddedness</a:t>
            </a:r>
            <a:r>
              <a:rPr lang="es-MX" b="1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objectives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unveil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undelying</a:t>
            </a:r>
            <a:r>
              <a:rPr lang="es-MX" dirty="0"/>
              <a:t> social </a:t>
            </a:r>
            <a:r>
              <a:rPr lang="es-MX" dirty="0" err="1"/>
              <a:t>structure</a:t>
            </a:r>
            <a:r>
              <a:rPr lang="es-MX" dirty="0"/>
              <a:t> of a </a:t>
            </a:r>
            <a:r>
              <a:rPr lang="es-MX" dirty="0" err="1"/>
              <a:t>group</a:t>
            </a:r>
            <a:r>
              <a:rPr lang="es-MX" dirty="0"/>
              <a:t> of </a:t>
            </a:r>
            <a:r>
              <a:rPr lang="es-MX" dirty="0" err="1"/>
              <a:t>irrigators</a:t>
            </a:r>
            <a:r>
              <a:rPr lang="es-MX" dirty="0"/>
              <a:t> </a:t>
            </a:r>
            <a:r>
              <a:rPr lang="es-MX" dirty="0" err="1"/>
              <a:t>within</a:t>
            </a:r>
            <a:r>
              <a:rPr lang="es-MX" dirty="0"/>
              <a:t> a </a:t>
            </a:r>
            <a:r>
              <a:rPr lang="es-MX" dirty="0" err="1"/>
              <a:t>traditional</a:t>
            </a:r>
            <a:r>
              <a:rPr lang="es-MX" dirty="0"/>
              <a:t> </a:t>
            </a:r>
            <a:r>
              <a:rPr lang="es-MX" dirty="0" err="1"/>
              <a:t>irrigation</a:t>
            </a:r>
            <a:r>
              <a:rPr lang="es-MX" dirty="0"/>
              <a:t> </a:t>
            </a:r>
            <a:r>
              <a:rPr lang="es-MX" dirty="0" err="1"/>
              <a:t>system</a:t>
            </a:r>
            <a:r>
              <a:rPr lang="es-MX" dirty="0"/>
              <a:t>.</a:t>
            </a:r>
          </a:p>
          <a:p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assess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factors</a:t>
            </a:r>
            <a:r>
              <a:rPr lang="es-MX" dirty="0"/>
              <a:t> </a:t>
            </a:r>
            <a:r>
              <a:rPr lang="es-MX" dirty="0" err="1"/>
              <a:t>affecting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TIS´s</a:t>
            </a:r>
            <a:r>
              <a:rPr lang="es-MX" dirty="0"/>
              <a:t> </a:t>
            </a:r>
            <a:r>
              <a:rPr lang="es-MX" dirty="0" err="1"/>
              <a:t>sustainability</a:t>
            </a:r>
            <a:r>
              <a:rPr lang="es-MX" dirty="0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proposed</a:t>
            </a:r>
            <a:r>
              <a:rPr lang="es-MX" dirty="0"/>
              <a:t> </a:t>
            </a:r>
            <a:r>
              <a:rPr lang="es-MX" dirty="0" err="1"/>
              <a:t>causation</a:t>
            </a:r>
            <a:endParaRPr lang="es-MX" dirty="0"/>
          </a:p>
        </p:txBody>
      </p:sp>
      <p:pic>
        <p:nvPicPr>
          <p:cNvPr id="4" name="3 Marcador de contenido" descr="causal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6661" y="1556029"/>
            <a:ext cx="6227701" cy="406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10788</TotalTime>
  <Words>2626</Words>
  <Application>Microsoft Macintosh PowerPoint</Application>
  <PresentationFormat>On-screen Show (4:3)</PresentationFormat>
  <Paragraphs>285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Franklin Gothic Book</vt:lpstr>
      <vt:lpstr>Franklin Gothic Medium</vt:lpstr>
      <vt:lpstr>Wingdings</vt:lpstr>
      <vt:lpstr>Wingdings 2</vt:lpstr>
      <vt:lpstr>Viajes</vt:lpstr>
      <vt:lpstr>Social  embeddedness of traditional irrigation systems in the sonoran desert: a social network approach</vt:lpstr>
      <vt:lpstr>Introduction</vt:lpstr>
      <vt:lpstr>introduction</vt:lpstr>
      <vt:lpstr>introduction</vt:lpstr>
      <vt:lpstr>Problems (policy makers)</vt:lpstr>
      <vt:lpstr>Previous scholarly approach </vt:lpstr>
      <vt:lpstr>This study… </vt:lpstr>
      <vt:lpstr>objectives</vt:lpstr>
      <vt:lpstr>The proposed causation</vt:lpstr>
      <vt:lpstr>This study…</vt:lpstr>
      <vt:lpstr>Two general questions</vt:lpstr>
      <vt:lpstr>Methodology </vt:lpstr>
      <vt:lpstr>Case studies</vt:lpstr>
      <vt:lpstr>Case study locations</vt:lpstr>
      <vt:lpstr>What is a traditional irrigation system (TIS)?</vt:lpstr>
      <vt:lpstr>What is social embeddedness?</vt:lpstr>
      <vt:lpstr>Social networks approach</vt:lpstr>
      <vt:lpstr>Social networks approach</vt:lpstr>
      <vt:lpstr>Social networks approach</vt:lpstr>
      <vt:lpstr>Social networks approach</vt:lpstr>
      <vt:lpstr>Social networks approach</vt:lpstr>
      <vt:lpstr>Social networks approach</vt:lpstr>
      <vt:lpstr>Social networks approach</vt:lpstr>
      <vt:lpstr>Social networks approach</vt:lpstr>
      <vt:lpstr>Social networks approach</vt:lpstr>
      <vt:lpstr>Social networks approach</vt:lpstr>
      <vt:lpstr>Rapid rural appraisal</vt:lpstr>
      <vt:lpstr>RRA: results</vt:lpstr>
      <vt:lpstr>RRA: results</vt:lpstr>
      <vt:lpstr>RRA: results</vt:lpstr>
      <vt:lpstr>RRA: results</vt:lpstr>
      <vt:lpstr>RRA: results</vt:lpstr>
      <vt:lpstr>Results: kinship proxy networks</vt:lpstr>
      <vt:lpstr>Results: second hand relational data</vt:lpstr>
      <vt:lpstr>Does proxy kinship network match the empirical data?</vt:lpstr>
      <vt:lpstr>Does proxy kinship network match the empirical data?</vt:lpstr>
      <vt:lpstr>RESULTS</vt:lpstr>
      <vt:lpstr>ERGM results</vt:lpstr>
      <vt:lpstr>ERGM results</vt:lpstr>
      <vt:lpstr>RESULTS</vt:lpstr>
      <vt:lpstr>INTERPRETATION</vt:lpstr>
      <vt:lpstr>conclusions</vt:lpstr>
      <vt:lpstr>Recomendations for further research</vt:lpstr>
      <vt:lpstr>Thank you, questions?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Alex Navarro</dc:creator>
  <cp:lastModifiedBy>Luis A. Navarro N.</cp:lastModifiedBy>
  <cp:revision>117</cp:revision>
  <dcterms:created xsi:type="dcterms:W3CDTF">2011-12-01T15:52:01Z</dcterms:created>
  <dcterms:modified xsi:type="dcterms:W3CDTF">2024-09-10T23:08:30Z</dcterms:modified>
</cp:coreProperties>
</file>